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9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  <p:sldMasterId id="2147483806" r:id="rId13"/>
    <p:sldMasterId id="2147483818" r:id="rId14"/>
    <p:sldMasterId id="2147483830" r:id="rId15"/>
    <p:sldMasterId id="2147483842" r:id="rId16"/>
    <p:sldMasterId id="2147483854" r:id="rId17"/>
    <p:sldMasterId id="2147483866" r:id="rId18"/>
    <p:sldMasterId id="2147483878" r:id="rId19"/>
    <p:sldMasterId id="2147483891" r:id="rId20"/>
  </p:sldMasterIdLst>
  <p:notesMasterIdLst>
    <p:notesMasterId r:id="rId89"/>
  </p:notesMasterIdLst>
  <p:sldIdLst>
    <p:sldId id="258" r:id="rId21"/>
    <p:sldId id="257" r:id="rId22"/>
    <p:sldId id="263" r:id="rId23"/>
    <p:sldId id="270" r:id="rId24"/>
    <p:sldId id="268" r:id="rId25"/>
    <p:sldId id="265" r:id="rId26"/>
    <p:sldId id="267" r:id="rId27"/>
    <p:sldId id="272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330" r:id="rId37"/>
    <p:sldId id="331" r:id="rId38"/>
    <p:sldId id="332" r:id="rId39"/>
    <p:sldId id="299" r:id="rId40"/>
    <p:sldId id="298" r:id="rId41"/>
    <p:sldId id="300" r:id="rId42"/>
    <p:sldId id="328" r:id="rId43"/>
    <p:sldId id="329" r:id="rId44"/>
    <p:sldId id="336" r:id="rId45"/>
    <p:sldId id="301" r:id="rId46"/>
    <p:sldId id="302" r:id="rId47"/>
    <p:sldId id="313" r:id="rId48"/>
    <p:sldId id="337" r:id="rId49"/>
    <p:sldId id="338" r:id="rId50"/>
    <p:sldId id="339" r:id="rId51"/>
    <p:sldId id="340" r:id="rId52"/>
    <p:sldId id="303" r:id="rId53"/>
    <p:sldId id="364" r:id="rId54"/>
    <p:sldId id="305" r:id="rId55"/>
    <p:sldId id="334" r:id="rId56"/>
    <p:sldId id="335" r:id="rId57"/>
    <p:sldId id="341" r:id="rId58"/>
    <p:sldId id="333" r:id="rId59"/>
    <p:sldId id="359" r:id="rId60"/>
    <p:sldId id="360" r:id="rId61"/>
    <p:sldId id="361" r:id="rId62"/>
    <p:sldId id="362" r:id="rId63"/>
    <p:sldId id="346" r:id="rId64"/>
    <p:sldId id="347" r:id="rId65"/>
    <p:sldId id="348" r:id="rId66"/>
    <p:sldId id="349" r:id="rId67"/>
    <p:sldId id="351" r:id="rId68"/>
    <p:sldId id="259" r:id="rId69"/>
    <p:sldId id="342" r:id="rId70"/>
    <p:sldId id="343" r:id="rId71"/>
    <p:sldId id="310" r:id="rId72"/>
    <p:sldId id="312" r:id="rId73"/>
    <p:sldId id="311" r:id="rId74"/>
    <p:sldId id="315" r:id="rId75"/>
    <p:sldId id="316" r:id="rId76"/>
    <p:sldId id="368" r:id="rId77"/>
    <p:sldId id="319" r:id="rId78"/>
    <p:sldId id="318" r:id="rId79"/>
    <p:sldId id="320" r:id="rId80"/>
    <p:sldId id="322" r:id="rId81"/>
    <p:sldId id="323" r:id="rId82"/>
    <p:sldId id="324" r:id="rId83"/>
    <p:sldId id="325" r:id="rId84"/>
    <p:sldId id="370" r:id="rId85"/>
    <p:sldId id="352" r:id="rId86"/>
    <p:sldId id="326" r:id="rId87"/>
    <p:sldId id="327" r:id="rId88"/>
  </p:sldIdLst>
  <p:sldSz cx="9144000" cy="6858000" type="screen4x3"/>
  <p:notesSz cx="6761163" cy="9942513"/>
  <p:custShowLst>
    <p:custShow name="Произвольный показ 1" id="0">
      <p:sldLst>
        <p:sld r:id="rId21"/>
        <p:sld r:id="rId22"/>
        <p:sld r:id="rId6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66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84" Type="http://schemas.openxmlformats.org/officeDocument/2006/relationships/slide" Target="slides/slide64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19189-7A71-4891-AAD2-6ABF2D81D171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D6772AC-7B4D-4149-BEF6-ACF0E4CC278A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РБ-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лық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парадоксті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шешу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үшін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F2C795-2DD1-4E2F-A532-E674B055A6E5}" type="parTrans" cxnId="{817EE0CC-1C72-491A-8AE3-2B5E5041922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73C7C0-0197-4162-B876-668D3D9A3E1E}" type="sibTrans" cxnId="{817EE0CC-1C72-491A-8AE3-2B5E5041922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48D524-8D05-4FC3-BF0C-1018E3146614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ядролық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физика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56A09-690F-45B5-B487-4028D4117367}" type="parTrans" cxnId="{C4824A2D-6297-4A94-8663-7960EA9F42C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D1000E-5E6E-4E97-8799-4C0EA0BC2A7C}" type="sibTrans" cxnId="{C4824A2D-6297-4A94-8663-7960EA9F42C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BA511C-0640-43A5-B536-7D57FEC727D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Биохимия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A5432-3412-46C5-A61A-EE62A9BC6F11}" type="parTrans" cxnId="{DA9D78A9-C47D-4225-BF9C-55695E0B75F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7D9E6-D915-4286-B625-18FB7CF84F60}" type="sibTrans" cxnId="{DA9D78A9-C47D-4225-BF9C-55695E0B75F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F5F525-472F-4991-B58A-58A935FB08F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биофизика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79210-1E20-4472-B8DD-2C1C8FEFA086}" type="parTrans" cxnId="{B51EC353-C98F-4A49-A9C1-5486EAF9384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6F9E1-B18E-4089-9727-0591297B1CFC}" type="sibTrans" cxnId="{B51EC353-C98F-4A49-A9C1-5486EAF9384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84781E-54E2-4139-8BFC-3E5EECFD769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цитология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2B1398-71F7-451D-B05B-C2441CAC0168}" type="parTrans" cxnId="{5056C6B6-CF74-4AA6-BD42-D9F683E5CA9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6924F-20F6-41AF-86BE-054991CCDA14}" type="sibTrans" cxnId="{5056C6B6-CF74-4AA6-BD42-D9F683E5CA9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A50A3C-9A3A-4854-9383-FEFF3AC0D6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физиология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20F8FF-9641-4BC6-80AA-37A544556F6B}" type="parTrans" cxnId="{8B81C4B4-EE58-4ED1-8075-F8D067A83B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0D8B84-C4D1-42ED-AF5E-3FE47046F1FA}" type="sibTrans" cxnId="{8B81C4B4-EE58-4ED1-8075-F8D067A83B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7995C3-6860-46B1-B861-315F4CF27F0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генетика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A0DD7-87AD-4B18-9850-36C72AAA75EF}" type="parTrans" cxnId="{6C7A89EF-901A-4EC8-BBB9-0F05B5FAE6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1D989C-7805-4369-BB67-AB26061F98D3}" type="sibTrans" cxnId="{6C7A89EF-901A-4EC8-BBB9-0F05B5FAE6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EBC2A-1262-4728-89A9-A7BA6C181F82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FB403-E82F-4219-9CED-78010008DFD5}" type="parTrans" cxnId="{F8BD3CC2-98AA-4BEB-B5E7-72C45ABCA9E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DFDF0-C041-4891-90ED-DE4CDF96207D}" type="sibTrans" cxnId="{F8BD3CC2-98AA-4BEB-B5E7-72C45ABCA9E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89A76C-EC28-49D9-9C39-47E2EA268452}" type="pres">
      <dgm:prSet presAssocID="{33B19189-7A71-4891-AAD2-6ABF2D81D1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6D7AE-6BDD-4419-9FA0-070DE396E2A0}" type="pres">
      <dgm:prSet presAssocID="{BD6772AC-7B4D-4149-BEF6-ACF0E4CC278A}" presName="centerShape" presStyleLbl="node0" presStyleIdx="0" presStyleCnt="1"/>
      <dgm:spPr/>
      <dgm:t>
        <a:bodyPr/>
        <a:lstStyle/>
        <a:p>
          <a:endParaRPr lang="ru-RU"/>
        </a:p>
      </dgm:t>
    </dgm:pt>
    <dgm:pt modelId="{DEA0B178-357A-4EC6-92AB-B20B7E392D45}" type="pres">
      <dgm:prSet presAssocID="{65956A09-690F-45B5-B487-4028D4117367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BC138FCC-64B3-46E2-87D3-9109348D14B5}" type="pres">
      <dgm:prSet presAssocID="{F448D524-8D05-4FC3-BF0C-1018E314661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8922D-AE96-49BD-9222-DFD6AC590D4C}" type="pres">
      <dgm:prSet presAssocID="{F29A5432-3412-46C5-A61A-EE62A9BC6F11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CD415EB8-67D5-4789-B9A8-043ABFC157BA}" type="pres">
      <dgm:prSet presAssocID="{A6BA511C-0640-43A5-B536-7D57FEC727D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21590-AD68-4E57-BA83-91B33A73CFF7}" type="pres">
      <dgm:prSet presAssocID="{49979210-1E20-4472-B8DD-2C1C8FEFA086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7B99EA50-EAEA-4D50-A12C-DE947F2E3EB3}" type="pres">
      <dgm:prSet presAssocID="{B2F5F525-472F-4991-B58A-58A935FB08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7C4F0-BEE3-41B1-8467-6E451D4019D5}" type="pres">
      <dgm:prSet presAssocID="{832B1398-71F7-451D-B05B-C2441CAC0168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84C0E0BD-A1FE-4914-9AEB-73E2907DC9C5}" type="pres">
      <dgm:prSet presAssocID="{7B84781E-54E2-4139-8BFC-3E5EECFD769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1CE95-5AB6-46DD-8348-65F3672C4C36}" type="pres">
      <dgm:prSet presAssocID="{A720F8FF-9641-4BC6-80AA-37A544556F6B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960335C-FB44-4A06-8DC8-EB5DD4ADBBBD}" type="pres">
      <dgm:prSet presAssocID="{E0A50A3C-9A3A-4854-9383-FEFF3AC0D62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4C5C6-8098-48D9-8B39-2E5975D7B94F}" type="pres">
      <dgm:prSet presAssocID="{943A0DD7-87AD-4B18-9850-36C72AAA75EF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4098350B-2AA5-420B-BAE9-65F8A29B2E51}" type="pres">
      <dgm:prSet presAssocID="{997995C3-6860-46B1-B861-315F4CF27F0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9690B-0FE4-425A-B449-BB61AE70059C}" type="pres">
      <dgm:prSet presAssocID="{253FB403-E82F-4219-9CED-78010008DFD5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8176AA78-04B6-4C9E-8758-371CC3550D44}" type="pres">
      <dgm:prSet presAssocID="{A08EBC2A-1262-4728-89A9-A7BA6C181F8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EE0CC-1C72-491A-8AE3-2B5E5041922D}" srcId="{33B19189-7A71-4891-AAD2-6ABF2D81D171}" destId="{BD6772AC-7B4D-4149-BEF6-ACF0E4CC278A}" srcOrd="0" destOrd="0" parTransId="{E6F2C795-2DD1-4E2F-A532-E674B055A6E5}" sibTransId="{9773C7C0-0197-4162-B876-668D3D9A3E1E}"/>
    <dgm:cxn modelId="{95EF1CD2-AE82-44EC-ACB2-C15BA21FA5B3}" type="presOf" srcId="{832B1398-71F7-451D-B05B-C2441CAC0168}" destId="{B377C4F0-BEE3-41B1-8467-6E451D4019D5}" srcOrd="0" destOrd="0" presId="urn:microsoft.com/office/officeart/2005/8/layout/radial4"/>
    <dgm:cxn modelId="{5056C6B6-CF74-4AA6-BD42-D9F683E5CA9B}" srcId="{BD6772AC-7B4D-4149-BEF6-ACF0E4CC278A}" destId="{7B84781E-54E2-4139-8BFC-3E5EECFD7693}" srcOrd="3" destOrd="0" parTransId="{832B1398-71F7-451D-B05B-C2441CAC0168}" sibTransId="{0BF6924F-20F6-41AF-86BE-054991CCDA14}"/>
    <dgm:cxn modelId="{F8BD3CC2-98AA-4BEB-B5E7-72C45ABCA9E5}" srcId="{BD6772AC-7B4D-4149-BEF6-ACF0E4CC278A}" destId="{A08EBC2A-1262-4728-89A9-A7BA6C181F82}" srcOrd="6" destOrd="0" parTransId="{253FB403-E82F-4219-9CED-78010008DFD5}" sibTransId="{D70DFDF0-C041-4891-90ED-DE4CDF96207D}"/>
    <dgm:cxn modelId="{8B81C4B4-EE58-4ED1-8075-F8D067A83B40}" srcId="{BD6772AC-7B4D-4149-BEF6-ACF0E4CC278A}" destId="{E0A50A3C-9A3A-4854-9383-FEFF3AC0D62F}" srcOrd="4" destOrd="0" parTransId="{A720F8FF-9641-4BC6-80AA-37A544556F6B}" sibTransId="{770D8B84-C4D1-42ED-AF5E-3FE47046F1FA}"/>
    <dgm:cxn modelId="{C4824A2D-6297-4A94-8663-7960EA9F42C0}" srcId="{BD6772AC-7B4D-4149-BEF6-ACF0E4CC278A}" destId="{F448D524-8D05-4FC3-BF0C-1018E3146614}" srcOrd="0" destOrd="0" parTransId="{65956A09-690F-45B5-B487-4028D4117367}" sibTransId="{3ED1000E-5E6E-4E97-8799-4C0EA0BC2A7C}"/>
    <dgm:cxn modelId="{A1FC1AAC-6E6D-48BB-987C-DE70303A2467}" type="presOf" srcId="{E0A50A3C-9A3A-4854-9383-FEFF3AC0D62F}" destId="{D960335C-FB44-4A06-8DC8-EB5DD4ADBBBD}" srcOrd="0" destOrd="0" presId="urn:microsoft.com/office/officeart/2005/8/layout/radial4"/>
    <dgm:cxn modelId="{F24AAA64-CB87-4852-852E-E655A2CAEF2B}" type="presOf" srcId="{65956A09-690F-45B5-B487-4028D4117367}" destId="{DEA0B178-357A-4EC6-92AB-B20B7E392D45}" srcOrd="0" destOrd="0" presId="urn:microsoft.com/office/officeart/2005/8/layout/radial4"/>
    <dgm:cxn modelId="{760E7AF3-CD37-44A6-BCD0-27B8D6AE591B}" type="presOf" srcId="{A720F8FF-9641-4BC6-80AA-37A544556F6B}" destId="{4F81CE95-5AB6-46DD-8348-65F3672C4C36}" srcOrd="0" destOrd="0" presId="urn:microsoft.com/office/officeart/2005/8/layout/radial4"/>
    <dgm:cxn modelId="{23206BA5-0F5E-478C-AAED-FD79F9FA1350}" type="presOf" srcId="{B2F5F525-472F-4991-B58A-58A935FB08F4}" destId="{7B99EA50-EAEA-4D50-A12C-DE947F2E3EB3}" srcOrd="0" destOrd="0" presId="urn:microsoft.com/office/officeart/2005/8/layout/radial4"/>
    <dgm:cxn modelId="{C27F994B-1F54-4862-B21D-111271EC4E1E}" type="presOf" srcId="{A08EBC2A-1262-4728-89A9-A7BA6C181F82}" destId="{8176AA78-04B6-4C9E-8758-371CC3550D44}" srcOrd="0" destOrd="0" presId="urn:microsoft.com/office/officeart/2005/8/layout/radial4"/>
    <dgm:cxn modelId="{9885D55D-E6AB-4420-9650-168688787360}" type="presOf" srcId="{F29A5432-3412-46C5-A61A-EE62A9BC6F11}" destId="{7868922D-AE96-49BD-9222-DFD6AC590D4C}" srcOrd="0" destOrd="0" presId="urn:microsoft.com/office/officeart/2005/8/layout/radial4"/>
    <dgm:cxn modelId="{DA9D78A9-C47D-4225-BF9C-55695E0B75F4}" srcId="{BD6772AC-7B4D-4149-BEF6-ACF0E4CC278A}" destId="{A6BA511C-0640-43A5-B536-7D57FEC727DA}" srcOrd="1" destOrd="0" parTransId="{F29A5432-3412-46C5-A61A-EE62A9BC6F11}" sibTransId="{D067D9E6-D915-4286-B625-18FB7CF84F60}"/>
    <dgm:cxn modelId="{6C7A89EF-901A-4EC8-BBB9-0F05B5FAE67B}" srcId="{BD6772AC-7B4D-4149-BEF6-ACF0E4CC278A}" destId="{997995C3-6860-46B1-B861-315F4CF27F07}" srcOrd="5" destOrd="0" parTransId="{943A0DD7-87AD-4B18-9850-36C72AAA75EF}" sibTransId="{5E1D989C-7805-4369-BB67-AB26061F98D3}"/>
    <dgm:cxn modelId="{FF2574FE-C5B1-4C2C-89B6-AE9709B6EA56}" type="presOf" srcId="{BD6772AC-7B4D-4149-BEF6-ACF0E4CC278A}" destId="{AF16D7AE-6BDD-4419-9FA0-070DE396E2A0}" srcOrd="0" destOrd="0" presId="urn:microsoft.com/office/officeart/2005/8/layout/radial4"/>
    <dgm:cxn modelId="{D8DAFF64-5E62-4262-91E2-3C6541F43B9A}" type="presOf" srcId="{943A0DD7-87AD-4B18-9850-36C72AAA75EF}" destId="{BCE4C5C6-8098-48D9-8B39-2E5975D7B94F}" srcOrd="0" destOrd="0" presId="urn:microsoft.com/office/officeart/2005/8/layout/radial4"/>
    <dgm:cxn modelId="{81963E6B-D6B3-4487-BCC5-A93E4AF60F94}" type="presOf" srcId="{997995C3-6860-46B1-B861-315F4CF27F07}" destId="{4098350B-2AA5-420B-BAE9-65F8A29B2E51}" srcOrd="0" destOrd="0" presId="urn:microsoft.com/office/officeart/2005/8/layout/radial4"/>
    <dgm:cxn modelId="{F1D02B5A-2AA2-42FC-8663-3DF332BCBF04}" type="presOf" srcId="{33B19189-7A71-4891-AAD2-6ABF2D81D171}" destId="{4C89A76C-EC28-49D9-9C39-47E2EA268452}" srcOrd="0" destOrd="0" presId="urn:microsoft.com/office/officeart/2005/8/layout/radial4"/>
    <dgm:cxn modelId="{C102FE0A-2DAC-468E-9758-A86E657E9F2F}" type="presOf" srcId="{49979210-1E20-4472-B8DD-2C1C8FEFA086}" destId="{32E21590-AD68-4E57-BA83-91B33A73CFF7}" srcOrd="0" destOrd="0" presId="urn:microsoft.com/office/officeart/2005/8/layout/radial4"/>
    <dgm:cxn modelId="{B9229BE0-FEA8-43DA-B319-362D5D40C8F0}" type="presOf" srcId="{A6BA511C-0640-43A5-B536-7D57FEC727DA}" destId="{CD415EB8-67D5-4789-B9A8-043ABFC157BA}" srcOrd="0" destOrd="0" presId="urn:microsoft.com/office/officeart/2005/8/layout/radial4"/>
    <dgm:cxn modelId="{00D9F0A0-3E05-4420-86D9-8130B2723183}" type="presOf" srcId="{253FB403-E82F-4219-9CED-78010008DFD5}" destId="{C4E9690B-0FE4-425A-B449-BB61AE70059C}" srcOrd="0" destOrd="0" presId="urn:microsoft.com/office/officeart/2005/8/layout/radial4"/>
    <dgm:cxn modelId="{015AC855-64DC-4A84-9099-38A7579D4E1F}" type="presOf" srcId="{7B84781E-54E2-4139-8BFC-3E5EECFD7693}" destId="{84C0E0BD-A1FE-4914-9AEB-73E2907DC9C5}" srcOrd="0" destOrd="0" presId="urn:microsoft.com/office/officeart/2005/8/layout/radial4"/>
    <dgm:cxn modelId="{4126FE63-C289-408C-8A4E-72EF3F45B39A}" type="presOf" srcId="{F448D524-8D05-4FC3-BF0C-1018E3146614}" destId="{BC138FCC-64B3-46E2-87D3-9109348D14B5}" srcOrd="0" destOrd="0" presId="urn:microsoft.com/office/officeart/2005/8/layout/radial4"/>
    <dgm:cxn modelId="{B51EC353-C98F-4A49-A9C1-5486EAF93848}" srcId="{BD6772AC-7B4D-4149-BEF6-ACF0E4CC278A}" destId="{B2F5F525-472F-4991-B58A-58A935FB08F4}" srcOrd="2" destOrd="0" parTransId="{49979210-1E20-4472-B8DD-2C1C8FEFA086}" sibTransId="{48C6F9E1-B18E-4089-9727-0591297B1CFC}"/>
    <dgm:cxn modelId="{C64FD0EB-D55E-4B00-B827-6BF272E27ABF}" type="presParOf" srcId="{4C89A76C-EC28-49D9-9C39-47E2EA268452}" destId="{AF16D7AE-6BDD-4419-9FA0-070DE396E2A0}" srcOrd="0" destOrd="0" presId="urn:microsoft.com/office/officeart/2005/8/layout/radial4"/>
    <dgm:cxn modelId="{512D130C-6019-4473-812B-291A3EB96122}" type="presParOf" srcId="{4C89A76C-EC28-49D9-9C39-47E2EA268452}" destId="{DEA0B178-357A-4EC6-92AB-B20B7E392D45}" srcOrd="1" destOrd="0" presId="urn:microsoft.com/office/officeart/2005/8/layout/radial4"/>
    <dgm:cxn modelId="{96DAF928-9205-44FA-A465-9B571855FFCB}" type="presParOf" srcId="{4C89A76C-EC28-49D9-9C39-47E2EA268452}" destId="{BC138FCC-64B3-46E2-87D3-9109348D14B5}" srcOrd="2" destOrd="0" presId="urn:microsoft.com/office/officeart/2005/8/layout/radial4"/>
    <dgm:cxn modelId="{DFE27954-4B6C-4F3F-ADCD-0CBD9CDC9B5F}" type="presParOf" srcId="{4C89A76C-EC28-49D9-9C39-47E2EA268452}" destId="{7868922D-AE96-49BD-9222-DFD6AC590D4C}" srcOrd="3" destOrd="0" presId="urn:microsoft.com/office/officeart/2005/8/layout/radial4"/>
    <dgm:cxn modelId="{34B33990-1F59-44B8-A754-A9426546566E}" type="presParOf" srcId="{4C89A76C-EC28-49D9-9C39-47E2EA268452}" destId="{CD415EB8-67D5-4789-B9A8-043ABFC157BA}" srcOrd="4" destOrd="0" presId="urn:microsoft.com/office/officeart/2005/8/layout/radial4"/>
    <dgm:cxn modelId="{56D94A40-0C17-41EE-9875-30BED30E5B71}" type="presParOf" srcId="{4C89A76C-EC28-49D9-9C39-47E2EA268452}" destId="{32E21590-AD68-4E57-BA83-91B33A73CFF7}" srcOrd="5" destOrd="0" presId="urn:microsoft.com/office/officeart/2005/8/layout/radial4"/>
    <dgm:cxn modelId="{8332CA82-AB17-415E-9FEE-FCA0752A9C3F}" type="presParOf" srcId="{4C89A76C-EC28-49D9-9C39-47E2EA268452}" destId="{7B99EA50-EAEA-4D50-A12C-DE947F2E3EB3}" srcOrd="6" destOrd="0" presId="urn:microsoft.com/office/officeart/2005/8/layout/radial4"/>
    <dgm:cxn modelId="{0D2CCEE9-32DA-4A16-B879-97D1191F4626}" type="presParOf" srcId="{4C89A76C-EC28-49D9-9C39-47E2EA268452}" destId="{B377C4F0-BEE3-41B1-8467-6E451D4019D5}" srcOrd="7" destOrd="0" presId="urn:microsoft.com/office/officeart/2005/8/layout/radial4"/>
    <dgm:cxn modelId="{240EE6DD-44F7-46D7-B0C9-F67E90F34C95}" type="presParOf" srcId="{4C89A76C-EC28-49D9-9C39-47E2EA268452}" destId="{84C0E0BD-A1FE-4914-9AEB-73E2907DC9C5}" srcOrd="8" destOrd="0" presId="urn:microsoft.com/office/officeart/2005/8/layout/radial4"/>
    <dgm:cxn modelId="{4F497262-51A9-4F57-ACCB-3A0BC04C93CF}" type="presParOf" srcId="{4C89A76C-EC28-49D9-9C39-47E2EA268452}" destId="{4F81CE95-5AB6-46DD-8348-65F3672C4C36}" srcOrd="9" destOrd="0" presId="urn:microsoft.com/office/officeart/2005/8/layout/radial4"/>
    <dgm:cxn modelId="{257C23A4-EE2B-4B30-BB73-977233898436}" type="presParOf" srcId="{4C89A76C-EC28-49D9-9C39-47E2EA268452}" destId="{D960335C-FB44-4A06-8DC8-EB5DD4ADBBBD}" srcOrd="10" destOrd="0" presId="urn:microsoft.com/office/officeart/2005/8/layout/radial4"/>
    <dgm:cxn modelId="{6101E311-F274-4589-A3CC-132CA0CECDFB}" type="presParOf" srcId="{4C89A76C-EC28-49D9-9C39-47E2EA268452}" destId="{BCE4C5C6-8098-48D9-8B39-2E5975D7B94F}" srcOrd="11" destOrd="0" presId="urn:microsoft.com/office/officeart/2005/8/layout/radial4"/>
    <dgm:cxn modelId="{D7EB2CD3-E2CA-4BC5-8C51-1A35217B93E2}" type="presParOf" srcId="{4C89A76C-EC28-49D9-9C39-47E2EA268452}" destId="{4098350B-2AA5-420B-BAE9-65F8A29B2E51}" srcOrd="12" destOrd="0" presId="urn:microsoft.com/office/officeart/2005/8/layout/radial4"/>
    <dgm:cxn modelId="{85DB0D0C-429B-4681-8755-3830F5B3DCF1}" type="presParOf" srcId="{4C89A76C-EC28-49D9-9C39-47E2EA268452}" destId="{C4E9690B-0FE4-425A-B449-BB61AE70059C}" srcOrd="13" destOrd="0" presId="urn:microsoft.com/office/officeart/2005/8/layout/radial4"/>
    <dgm:cxn modelId="{64A784DB-EED8-4E0D-97F1-DD7676F0229A}" type="presParOf" srcId="{4C89A76C-EC28-49D9-9C39-47E2EA268452}" destId="{8176AA78-04B6-4C9E-8758-371CC3550D4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6D7AE-6BDD-4419-9FA0-070DE396E2A0}">
      <dsp:nvSpPr>
        <dsp:cNvPr id="0" name=""/>
        <dsp:cNvSpPr/>
      </dsp:nvSpPr>
      <dsp:spPr>
        <a:xfrm>
          <a:off x="3438822" y="3934666"/>
          <a:ext cx="2266354" cy="22663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РБ-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лық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парадоксті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шешу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үшін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0722" y="4266566"/>
        <a:ext cx="1602554" cy="1602554"/>
      </dsp:txXfrm>
    </dsp:sp>
    <dsp:sp modelId="{DEA0B178-357A-4EC6-92AB-B20B7E392D45}">
      <dsp:nvSpPr>
        <dsp:cNvPr id="0" name=""/>
        <dsp:cNvSpPr/>
      </dsp:nvSpPr>
      <dsp:spPr>
        <a:xfrm rot="10800000">
          <a:off x="795714" y="4744887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138FCC-64B3-46E2-87D3-9109348D14B5}">
      <dsp:nvSpPr>
        <dsp:cNvPr id="0" name=""/>
        <dsp:cNvSpPr/>
      </dsp:nvSpPr>
      <dsp:spPr>
        <a:xfrm>
          <a:off x="2490" y="4433264"/>
          <a:ext cx="1586448" cy="1269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ядролық</a:t>
          </a: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физика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62" y="4470436"/>
        <a:ext cx="1512104" cy="1194814"/>
      </dsp:txXfrm>
    </dsp:sp>
    <dsp:sp modelId="{7868922D-AE96-49BD-9222-DFD6AC590D4C}">
      <dsp:nvSpPr>
        <dsp:cNvPr id="0" name=""/>
        <dsp:cNvSpPr/>
      </dsp:nvSpPr>
      <dsp:spPr>
        <a:xfrm rot="12600000">
          <a:off x="1134324" y="3481179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15EB8-67D5-4789-B9A8-043ABFC157BA}">
      <dsp:nvSpPr>
        <dsp:cNvPr id="0" name=""/>
        <dsp:cNvSpPr/>
      </dsp:nvSpPr>
      <dsp:spPr>
        <a:xfrm>
          <a:off x="508417" y="2545121"/>
          <a:ext cx="1586448" cy="1269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Биохимия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589" y="2582293"/>
        <a:ext cx="1512104" cy="1194814"/>
      </dsp:txXfrm>
    </dsp:sp>
    <dsp:sp modelId="{32E21590-AD68-4E57-BA83-91B33A73CFF7}">
      <dsp:nvSpPr>
        <dsp:cNvPr id="0" name=""/>
        <dsp:cNvSpPr/>
      </dsp:nvSpPr>
      <dsp:spPr>
        <a:xfrm rot="14400000">
          <a:off x="2059423" y="2556080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9EA50-EAEA-4D50-A12C-DE947F2E3EB3}">
      <dsp:nvSpPr>
        <dsp:cNvPr id="0" name=""/>
        <dsp:cNvSpPr/>
      </dsp:nvSpPr>
      <dsp:spPr>
        <a:xfrm>
          <a:off x="1890633" y="1162905"/>
          <a:ext cx="1586448" cy="1269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биофизика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7805" y="1200077"/>
        <a:ext cx="1512104" cy="1194814"/>
      </dsp:txXfrm>
    </dsp:sp>
    <dsp:sp modelId="{B377C4F0-BEE3-41B1-8467-6E451D4019D5}">
      <dsp:nvSpPr>
        <dsp:cNvPr id="0" name=""/>
        <dsp:cNvSpPr/>
      </dsp:nvSpPr>
      <dsp:spPr>
        <a:xfrm rot="16200000">
          <a:off x="3323131" y="2217471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0E0BD-A1FE-4914-9AEB-73E2907DC9C5}">
      <dsp:nvSpPr>
        <dsp:cNvPr id="0" name=""/>
        <dsp:cNvSpPr/>
      </dsp:nvSpPr>
      <dsp:spPr>
        <a:xfrm>
          <a:off x="3778775" y="656979"/>
          <a:ext cx="1586448" cy="1269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цитология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5947" y="694151"/>
        <a:ext cx="1512104" cy="1194814"/>
      </dsp:txXfrm>
    </dsp:sp>
    <dsp:sp modelId="{4F81CE95-5AB6-46DD-8348-65F3672C4C36}">
      <dsp:nvSpPr>
        <dsp:cNvPr id="0" name=""/>
        <dsp:cNvSpPr/>
      </dsp:nvSpPr>
      <dsp:spPr>
        <a:xfrm rot="18000000">
          <a:off x="4586839" y="2556080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60335C-FB44-4A06-8DC8-EB5DD4ADBBBD}">
      <dsp:nvSpPr>
        <dsp:cNvPr id="0" name=""/>
        <dsp:cNvSpPr/>
      </dsp:nvSpPr>
      <dsp:spPr>
        <a:xfrm>
          <a:off x="5666918" y="1162905"/>
          <a:ext cx="1586448" cy="1269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физиология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4090" y="1200077"/>
        <a:ext cx="1512104" cy="1194814"/>
      </dsp:txXfrm>
    </dsp:sp>
    <dsp:sp modelId="{BCE4C5C6-8098-48D9-8B39-2E5975D7B94F}">
      <dsp:nvSpPr>
        <dsp:cNvPr id="0" name=""/>
        <dsp:cNvSpPr/>
      </dsp:nvSpPr>
      <dsp:spPr>
        <a:xfrm rot="19800000">
          <a:off x="5511938" y="3481179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8350B-2AA5-420B-BAE9-65F8A29B2E51}">
      <dsp:nvSpPr>
        <dsp:cNvPr id="0" name=""/>
        <dsp:cNvSpPr/>
      </dsp:nvSpPr>
      <dsp:spPr>
        <a:xfrm>
          <a:off x="7049134" y="2545121"/>
          <a:ext cx="1586448" cy="1269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генетика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86306" y="2582293"/>
        <a:ext cx="1512104" cy="1194814"/>
      </dsp:txXfrm>
    </dsp:sp>
    <dsp:sp modelId="{C4E9690B-0FE4-425A-B449-BB61AE70059C}">
      <dsp:nvSpPr>
        <dsp:cNvPr id="0" name=""/>
        <dsp:cNvSpPr/>
      </dsp:nvSpPr>
      <dsp:spPr>
        <a:xfrm>
          <a:off x="5850548" y="4744887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6AA78-04B6-4C9E-8758-371CC3550D44}">
      <dsp:nvSpPr>
        <dsp:cNvPr id="0" name=""/>
        <dsp:cNvSpPr/>
      </dsp:nvSpPr>
      <dsp:spPr>
        <a:xfrm>
          <a:off x="7555060" y="4433264"/>
          <a:ext cx="1586448" cy="1269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медицина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92232" y="4470436"/>
        <a:ext cx="1512104" cy="1194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C771-E1FB-4D33-BEAC-C121AD4BCAF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F52F-F8CD-4D46-9D18-BCE71C2BF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8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F52F-F8CD-4D46-9D18-BCE71C2BF5B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2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8822D21C-FCF2-43E1-A1AE-C379873F7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DD5CFA3E-DAF3-4FB2-8702-B3000E392F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35CFE41D-E692-4A49-A527-F6BA24770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CFE44D-9C15-43FA-88B7-8BF19FF28CCC}" type="slidenum">
              <a:rPr lang="ru-RU" altLang="ru-RU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4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7FFC2-84DB-4D25-AD3C-D1CE775DF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96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11C2F-7F0D-451B-86AC-2CD77FB80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05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E53134-EC0B-4FDC-9927-07AAE3C36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334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53A198-DBEC-434A-8B5B-16777286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732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5A5CA2-DEA1-4402-A672-E835804C2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8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B825DF-53A2-4370-A504-1B6E447D4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585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05CEFA-5E4A-469E-829E-C5A1EF7B1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01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C130E5-B911-487A-B167-3F82D9983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77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E1B180-5337-4F5C-8DBD-C7175328D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255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C3043F-DEAD-4309-836A-D64DA83F7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4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A870B6-1786-4079-8E96-DE51537D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00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3A1851-4991-40AD-8430-C7DB2C187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4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C6C31B-48DC-4FE0-8CE2-F1034CDCD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338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3F0112-0564-4450-B8F0-963C88BF7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208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9124A-9DDD-4215-B873-F907ECEE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011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AA783D-43BF-4BDD-9512-5E0523230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050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60FD0B-C353-4AE7-B3A4-D081038C5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267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BB00EB-92AE-4F6C-8D78-FB17FE851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359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E0568E-75BE-4290-8E80-AA27D35CB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655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B68675-B560-4EF0-B04F-288750233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466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38773A-C675-4C63-AE64-3B12B9A23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828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D1ECB5-C728-4652-9163-3D8168FF2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216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0CC24-6965-4BF8-9000-9E3A9D08E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116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07D7B2-D753-4C75-9339-0C790C5F5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88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A2BA9D-DBDF-4EEB-BF1E-85BAAAA90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70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73506-3003-4889-898E-A34E2A25D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192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D301F0-E52D-4F8C-9F1D-AF4E3A4D2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882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342B24-2507-432D-87AA-1E6655CF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518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D127D3-3ED5-472C-8558-49D6161B2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434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027-B9CB-47CA-B46B-EB358EE9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7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1B56A2-F37F-4AAB-BE7E-E50359D342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020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83DDD7-2C47-46AB-9EFC-47B24C85D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415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FF98B3-C2FB-444B-AD58-AC23406CE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748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E26F57-6D5E-45E4-91D1-924EC9445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640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240954-BB7F-4AD2-BDE7-6EAF93DA8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385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E42F06-062C-4579-936E-2F8947DF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283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EE81B-3683-4929-A330-932F05458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894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5B6B4-BC6C-43D0-A033-802FD17A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186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E57C91-95EC-417B-8D14-56666A128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183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98CCA-384F-4E8F-AEE8-E26F3F31D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234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8E392-CE6C-4C51-9CC7-2F1FD4526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1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77FB35-2C92-484B-9EC4-A7683FF28D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25368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E3D07-FBFA-47CB-BA30-166FB3A25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064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5A169-B553-4A55-AF29-8DD81886A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22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5D17BC-648D-4576-8D28-8D0E0C33A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512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5D425E-7CD0-4721-AAEF-BD198F6B9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865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D9C687-CA5F-41B2-B8FC-5EBA9D10F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47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473A0-E0A2-49A3-8DD9-C4438994F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921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58A5C-75BA-4523-9EB6-7E9C0AE67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117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154BD5-B6E4-4E38-97D3-F4EBB7559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977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30A686-5632-4619-ABA1-9C10E6EF6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198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C9029B-A76E-46A3-ACEF-B868B199A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7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AEF6DA-FC27-480A-9AD0-21A842F35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B27B5C-58EA-44DC-B1D9-0C99AF7DB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80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F74EE3-954A-4E66-8297-61A53036B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170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71A5B7-BE1C-47EE-92F5-BBAFBC6C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397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6BA79-F6E8-48DD-B20D-CF6598857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134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32231-DF41-4D6E-AB6F-81BF48AF7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695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E95188-BE69-4433-9BE8-1C7072935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89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9EB0A-7DB0-4066-AA38-D0BC1606B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743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B87BF9-B32E-402B-B0B3-59FB1A4BD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75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145C6-8B31-436A-A042-3BC1E0BC7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072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E0606-3916-4914-BC8A-6293A0AFD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33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3735CF-594B-43B9-B14C-EF7F85DAC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9779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4AAE35-7112-4609-8502-C9983B85D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993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3C32A-0A8F-45F9-8958-9D04E7FE7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49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3EC0CF-DCCF-4EBA-B62D-C53194A5B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198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BA8E8E-0397-4C49-B49C-691E3B68A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134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357E4-929B-439B-95D5-F6361E07B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088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D84E90-E92A-411A-A13B-FE4BB17FE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760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F5F97-8709-4811-A0AC-5366ADE84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713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28D1F-1AFC-4AC4-B72A-5F0CEAD72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695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478AEB-CC5B-4A7D-8D44-CBFF6C889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480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AE08C7-3F1A-42EB-BC19-CF4D98167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3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FDFE9-73A7-4720-BFFB-C73B8573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0936D-5576-48FC-A571-7B7C855C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F1224-CCE5-40A4-8AAD-68F8D8B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E551-51F9-42CA-970B-FBB0A77FD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7825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94183-E704-41CC-A6D6-8768D257B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842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D1FEF-2129-4532-A214-711AD197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258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39D3B-B721-47E4-8577-BEFF0507F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067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A0B609-A5AF-4D59-AB88-FB8F86BD4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770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1038A0-14A3-4C71-9303-03F82312F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469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1D8F55-D22B-41DF-BED8-95A8050F7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537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5F44C1-DBB7-421D-BD3C-6D43A5B44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171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ACBDF1-5AE5-477C-9E61-B37759819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5697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8C4A6-2B44-4614-9E93-6DBFDA346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9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43519-7843-40B4-91EA-F60BCD0D3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4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3C049-A893-45D9-A006-C65E75284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27EB7-690E-424A-9F8E-45EBD30B9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FBFD3-D4E8-4451-9E04-31125A776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E3C7-3C55-41BE-BA32-46E66764BA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0214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7760F-3EF8-47EC-ACAB-E2E63CE49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684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2689E-BA32-4857-8B30-01FB53C95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7698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705B82-49D6-419C-B4D7-845A41C0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71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E14FB-B1A7-42DC-AAD3-301FEF58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670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2F5C4B-F0A2-4BB6-820A-B0B37248D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007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7526C6-F94A-4266-8979-92E8BCC1C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73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BF552-D268-492B-A1AA-05B001FC7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49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011299-AECC-46C4-9208-4B47DA546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9758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67DB9C-8320-4A7B-BE79-F0EF9B302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071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3E2E22-8C74-4A84-A8A4-6F5874FCC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29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009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1213C4-2F4B-48AC-A7D8-2B3057E7B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096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329E5-6407-4B60-8C09-91640BB60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417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C5E81-9C32-40AA-86F0-598A089FE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962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4B00C5-4B70-40FD-8B9B-AA5741891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096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895C09-1DE3-4745-B79B-55680115A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283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B95F3-EA28-4133-B545-44307A8AE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0224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7CFDAE-B1A1-4FF0-9CB1-88824C818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05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5314B-A6C1-4CDC-A94F-F06D1ABF1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4444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8EADC-7201-481D-BFAB-73E92B485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4640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5E7D12-6A2C-40F1-8C72-D0DB83E562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7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2665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B94CEF-B262-4BE4-AB67-05894140FD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1815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5A44C6-BBF2-471E-82EC-9554C0A534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5346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11F654-9018-4209-9AB4-B4AD1CFDD1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2271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758522-B474-414A-8ECD-248CC91589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1187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48432-AF9C-4E16-BD0E-3837F27E01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63146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A906D8-70DA-4868-B889-4039C7DBD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9435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A2F121-1119-4AB3-94CE-2AAADF70C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0178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D8CB69-0D97-40CD-9156-AD28015326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97497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FD6AE-38FF-4BDD-927C-41EA649B31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67788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2DC9-8CC1-4038-BDB5-0F98A60717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6762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658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80010-B0FB-41CB-B378-169A113528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198330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A363-62C4-44EA-BCA0-03BA3DBE44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540171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F235B-4D20-4ED7-92B9-88F9D79518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66901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CFE82-48E3-4606-A0B8-E8DF2EED98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20740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D11D1-D33F-4A7F-B07C-4CD3B34BE5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862911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72A1C-811D-4DC4-9D94-9EA4AEF76D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798449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EC4EE-7823-4AD6-80B0-B0E1413035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51438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07236-C578-44DE-9058-CF7BD7ED8D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36088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9186-91F3-4848-91C7-130C72D7E4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5466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A74171-3271-4493-9088-F558B34F6E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9631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6313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944B9-824D-45DD-AB3A-0C5C61B39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02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37AFC-5FEF-4D8A-A0C1-45A19E9825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14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416E6-5739-4B49-8E41-8F1254E958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9E656-6DE4-4DFE-9A34-660F293356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30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C3E11-FAF4-4A6F-AD16-40FCFB45B0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3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49C44-9795-4400-A5B6-B01E2209B7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61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2B982-B993-4320-8154-C2CC48F100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76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0B87D-EE8D-4BFC-B575-97C3302A21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21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1460A-7E81-47D0-9AE0-D2BE3CC646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01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75686-D8BB-470F-B97B-1BC642E61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1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6974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303F8-4DFA-4FC4-A1BB-32DDE8DF1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4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6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50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2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44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02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3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FDFE9-73A7-4720-BFFB-C73B8573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0936D-5576-48FC-A571-7B7C855C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F1224-CCE5-40A4-8AAD-68F8D8B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E551-51F9-42CA-970B-FBB0A77FD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309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4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48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4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6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68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62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38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59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2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9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C95C-8E1A-4933-91C1-D16B9E5DF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2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FAEF-B9AE-429F-84A0-CC22BDF18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87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5EF3-F6DB-4012-9B06-6BA9896F7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46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8AA8-D92A-4ED7-A2C4-131F2B2BB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76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EE6A-B828-47B7-9EC3-C6E5E4B89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11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C051-F300-4C57-B41F-AA9D2BEE3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99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D1BB-FE71-4F28-BC49-D965B6DFB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41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C194-7F96-4906-B867-181A6311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1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C02F-EC71-4B9C-B69A-4D2B022B5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3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F0B3-DE5F-4219-8FE1-A6223E599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37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A1E0-60BE-4EDF-8BDF-EF8554D6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72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44B9-824D-45DD-AB3A-0C5C61B39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4095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7AFC-5FEF-4D8A-A0C1-45A19E982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2722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6E6-5739-4B49-8E41-8F1254E95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5734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E656-6DE4-4DFE-9A34-660F29335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3461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3E11-FAF4-4A6F-AD16-40FCFB45B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1934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9C44-9795-4400-A5B6-B01E2209B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2324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B982-B993-4320-8154-C2CC48F10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628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B87D-EE8D-4BFC-B575-97C3302A2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0047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460A-7E81-47D0-9AE0-D2BE3CC64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2282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686-D8BB-470F-B97B-1BC642E61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6012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03F8-4DFA-4FC4-A1BB-32DDE8DF1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13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C8757-3619-4BE3-A97E-80064101EB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532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3978E8-F259-4215-BAC4-6C08257034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3661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793A4-68C4-4B42-A668-91765D0E3B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46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223368-D4E3-4191-996E-C1A1B6F55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9442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38FB8-D5ED-4655-8A1A-A97924FC54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416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7C2777-BF1D-49FC-904F-1424A52F2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86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913487-49C3-4FE2-A328-DA91C7F51B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01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00C615-1B0D-47CE-9E08-0ADB2755A3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52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CAE48-49A1-4B40-87A6-EEE23421B0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42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180F6E-41FB-42D7-954C-87CC938F91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8553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D4D4B-1933-4CA5-B966-58BCFA63C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255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ru-RU" smtClean="0"/>
              <a:t>Вставка клипа мультимедиа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EB41E0-4BFA-4B53-9DEA-5A7D581939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8161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85A1FA-03D5-456A-9D99-78DC279C9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084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D9E89E-992A-4EAC-A7E5-554315F38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1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8AFA6-F9A2-4041-A4D8-F7A373F0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87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36033-56EA-42CC-A1FA-2AA54632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9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C1680B-E8A3-4D70-8810-337481C37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578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F6EAF2-035A-4F3F-9FB8-A5BB3AA3E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429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7F10C5-1976-4082-BE55-37D4E3A78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550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5AD48-B32C-4E24-8CBD-391C34DAD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057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1D861-952F-46F2-8CB2-6B8772BDD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864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629D30-FC0E-48CF-99C2-F256D63D2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83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BC6D45-5CFE-4B7C-99E7-999EB126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23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B4DCB4-F4A7-4707-8FAE-AB4253F9C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321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57511-3579-42F7-8283-7D0A11C25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05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68023-ADD9-4D91-9AF8-4AB3B014C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6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5E55C3-6DB4-4710-BAB5-429B1B9DB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404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2BA6AF-2DBF-4733-9FF3-9797E2E84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253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05F579-D550-4FE6-8AB4-AEDD72084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58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6BC0D4-5123-4680-B345-F6AB3A6FA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846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D6F7A-DDFF-480C-ADE8-002D89485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6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7F056-2492-4944-AE7F-22E48BF52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605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EAF812-D885-4A49-9942-98E1F5772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5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07E56-1692-4BE0-AA22-52120372F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777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DF04E-C824-49E8-8C1D-2C0B3D60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87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008EFD-2829-46A4-BBF5-3DDA1C799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0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33F0-C74B-4B93-A03A-92D1BE12B7E5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7D0F-9A39-4947-8D3F-BAF150D4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903" r:id="rId13"/>
    <p:sldLayoutId id="2147483905" r:id="rId14"/>
    <p:sldLayoutId id="2147483906" r:id="rId15"/>
    <p:sldLayoutId id="2147483907" r:id="rId16"/>
    <p:sldLayoutId id="2147483909" r:id="rId17"/>
    <p:sldLayoutId id="214748391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0B8A1C-DEBD-4CBE-AE5C-EA1F420EA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1062BE-94AA-47CF-A1CE-16E95FC5E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A65FB-92F9-4F2A-9F93-619A6F086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454C7F-328C-454D-B150-777D0BAA2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0B6F90-DC87-4B71-9A93-84BCFA334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DF6AC-FF84-4ADB-9323-FF7D85779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963A5-090E-4EAB-B4B7-5D2D0AE0D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pic>
        <p:nvPicPr>
          <p:cNvPr id="27651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 слайда</a:t>
            </a:r>
          </a:p>
          <a:p>
            <a:pPr lvl="1"/>
            <a:r>
              <a:rPr lang="ru-RU" altLang="ru-RU" smtClean="0"/>
              <a:t>Текст слайда</a:t>
            </a:r>
          </a:p>
          <a:p>
            <a:pPr lvl="2"/>
            <a:r>
              <a:rPr lang="ru-RU" altLang="ru-RU" smtClean="0"/>
              <a:t>Текст слайда</a:t>
            </a:r>
          </a:p>
          <a:p>
            <a:pPr lvl="3"/>
            <a:r>
              <a:rPr lang="ru-RU" altLang="ru-RU" smtClean="0"/>
              <a:t>Текст слайда</a:t>
            </a:r>
          </a:p>
          <a:p>
            <a:pPr lvl="4"/>
            <a:r>
              <a:rPr lang="ru-RU" altLang="ru-RU" smtClean="0"/>
              <a:t>Текст слайда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2A77A-E7D9-4103-ABDD-7409A5D9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8675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7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 слайда</a:t>
            </a:r>
          </a:p>
          <a:p>
            <a:pPr lvl="1"/>
            <a:r>
              <a:rPr lang="ru-RU" altLang="ru-RU" smtClean="0"/>
              <a:t>Текст слайда</a:t>
            </a:r>
          </a:p>
          <a:p>
            <a:pPr lvl="2"/>
            <a:r>
              <a:rPr lang="ru-RU" altLang="ru-RU" smtClean="0"/>
              <a:t>Текст слайда</a:t>
            </a:r>
          </a:p>
          <a:p>
            <a:pPr lvl="3"/>
            <a:r>
              <a:rPr lang="ru-RU" altLang="ru-RU" smtClean="0"/>
              <a:t>Текст слайда</a:t>
            </a:r>
          </a:p>
          <a:p>
            <a:pPr lvl="4"/>
            <a:r>
              <a:rPr lang="ru-RU" altLang="ru-RU" smtClean="0"/>
              <a:t>Текст слайда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73A5F-9F90-4663-9807-56AD2A5CFD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B7B4355-99B6-433F-ACE0-083AE9E13D8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9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9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9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fld id="{61F8FCEF-A4B5-425C-9227-266FFFBFD5D7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fld id="{55359280-34B0-469E-828C-039876D2C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513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3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ED2E039A-380F-4FA1-B6A2-097A1671B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37096FCD-81AB-4F7E-89F7-1FDEF479A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30698-CBD7-49F0-A0FB-14D222142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CC7CE1-3921-4B63-874A-E1B610CE8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359A3-3FC5-49E0-8E63-C35FB6153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A33F13-AD3B-498C-96D6-DBA5CBB34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6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2.wmf"/><Relationship Id="rId9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animalresearch.info/files/7614/0749/9324/ratgm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72768"/>
            <a:ext cx="1917772" cy="25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3856" y="0"/>
            <a:ext cx="91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/>
              <a:t>ӘЛ-ФАРАБИ атындағы ҚАЗАҚ ҰЛТТЫҚ УНИВЕРСИТЕТІ</a:t>
            </a:r>
          </a:p>
          <a:p>
            <a:pPr algn="ctr"/>
            <a:r>
              <a:rPr lang="kk-KZ" sz="2400" dirty="0" smtClean="0"/>
              <a:t>Биология және биотехнология факультеті</a:t>
            </a:r>
          </a:p>
        </p:txBody>
      </p:sp>
      <p:pic>
        <p:nvPicPr>
          <p:cNvPr id="2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68744" y="4763261"/>
            <a:ext cx="609600" cy="609600"/>
          </a:xfrm>
          <a:prstGeom prst="rect">
            <a:avLst/>
          </a:prstGeom>
        </p:spPr>
      </p:pic>
      <p:pic>
        <p:nvPicPr>
          <p:cNvPr id="1034" name="Picture 10" descr="http://www.hardhack.org.au/sites/default/files/radioactive-atom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8468"/>
            <a:ext cx="6112340" cy="22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41333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Лекция 4</a:t>
            </a:r>
          </a:p>
          <a:p>
            <a:pPr algn="ctr"/>
            <a:r>
              <a:rPr lang="ru-RU" b="1" dirty="0" err="1" smtClean="0"/>
              <a:t>Радиациялық</a:t>
            </a:r>
            <a:r>
              <a:rPr lang="ru-RU" b="1" dirty="0" smtClean="0"/>
              <a:t> </a:t>
            </a:r>
            <a:r>
              <a:rPr lang="ru-RU" b="1" dirty="0"/>
              <a:t>биофизика. </a:t>
            </a:r>
            <a:r>
              <a:rPr lang="ru-RU" b="1" dirty="0" err="1"/>
              <a:t>Иондаушы</a:t>
            </a:r>
            <a:r>
              <a:rPr lang="ru-RU" b="1" dirty="0"/>
              <a:t> </a:t>
            </a:r>
            <a:r>
              <a:rPr lang="ru-RU" b="1" dirty="0" err="1"/>
              <a:t>сәулелердің</a:t>
            </a:r>
            <a:r>
              <a:rPr lang="ru-RU" b="1" dirty="0"/>
              <a:t> </a:t>
            </a:r>
            <a:r>
              <a:rPr lang="ru-RU" b="1" dirty="0" err="1"/>
              <a:t>биологиялық</a:t>
            </a:r>
            <a:r>
              <a:rPr lang="ru-RU" b="1" dirty="0"/>
              <a:t> </a:t>
            </a:r>
            <a:r>
              <a:rPr lang="ru-RU" b="1" dirty="0" err="1"/>
              <a:t>объектілерге</a:t>
            </a:r>
            <a:r>
              <a:rPr lang="ru-RU" b="1" dirty="0"/>
              <a:t> </a:t>
            </a:r>
            <a:r>
              <a:rPr lang="ru-RU" b="1" dirty="0" err="1"/>
              <a:t>тигізетін</a:t>
            </a:r>
            <a:r>
              <a:rPr lang="ru-RU" b="1" dirty="0"/>
              <a:t> </a:t>
            </a:r>
            <a:r>
              <a:rPr lang="ru-RU" b="1" dirty="0" err="1"/>
              <a:t>әсерінің</a:t>
            </a:r>
            <a:r>
              <a:rPr lang="ru-RU" b="1" dirty="0"/>
              <a:t> </a:t>
            </a:r>
            <a:r>
              <a:rPr lang="ru-RU" b="1" dirty="0" err="1"/>
              <a:t>физикалық</a:t>
            </a:r>
            <a:r>
              <a:rPr lang="ru-RU" b="1" dirty="0"/>
              <a:t> </a:t>
            </a:r>
            <a:r>
              <a:rPr lang="ru-RU" b="1" dirty="0" err="1"/>
              <a:t>негіздері</a:t>
            </a:r>
            <a:r>
              <a:rPr lang="ru-RU" b="1" dirty="0"/>
              <a:t>. </a:t>
            </a:r>
            <a:r>
              <a:rPr lang="ru-RU" b="1" dirty="0" err="1"/>
              <a:t>Сәулеленуге</a:t>
            </a:r>
            <a:r>
              <a:rPr lang="ru-RU" b="1" dirty="0"/>
              <a:t> </a:t>
            </a:r>
            <a:r>
              <a:rPr lang="ru-RU" b="1" dirty="0" err="1"/>
              <a:t>жасушаның</a:t>
            </a:r>
            <a:r>
              <a:rPr lang="ru-RU" b="1" dirty="0"/>
              <a:t> </a:t>
            </a:r>
            <a:r>
              <a:rPr lang="ru-RU" b="1" dirty="0" err="1"/>
              <a:t>реакциясы</a:t>
            </a:r>
            <a:r>
              <a:rPr lang="ru-RU" b="1" dirty="0"/>
              <a:t>. </a:t>
            </a:r>
            <a:r>
              <a:rPr lang="ru-RU" b="1" dirty="0" err="1"/>
              <a:t>Радиосезімталдылықтың</a:t>
            </a:r>
            <a:r>
              <a:rPr lang="ru-RU" b="1" dirty="0"/>
              <a:t> </a:t>
            </a:r>
            <a:r>
              <a:rPr lang="ru-RU" b="1" dirty="0" err="1"/>
              <a:t>модификациясы</a:t>
            </a:r>
            <a:r>
              <a:rPr lang="ru-RU" b="1" dirty="0"/>
              <a:t>. </a:t>
            </a:r>
            <a:r>
              <a:rPr lang="ru-RU" b="1" dirty="0" err="1"/>
              <a:t>Оттегі</a:t>
            </a:r>
            <a:r>
              <a:rPr lang="ru-RU" b="1" dirty="0"/>
              <a:t> </a:t>
            </a:r>
            <a:r>
              <a:rPr lang="ru-RU" b="1" dirty="0" err="1"/>
              <a:t>әсері</a:t>
            </a:r>
            <a:r>
              <a:rPr lang="ru-RU" b="1" dirty="0"/>
              <a:t>. </a:t>
            </a:r>
            <a:r>
              <a:rPr lang="ru-RU" b="1" dirty="0" err="1"/>
              <a:t>Радионуклидтер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олардың</a:t>
            </a:r>
            <a:r>
              <a:rPr lang="ru-RU" b="1" dirty="0"/>
              <a:t> </a:t>
            </a:r>
            <a:r>
              <a:rPr lang="ru-RU" b="1" dirty="0" err="1"/>
              <a:t>тірі</a:t>
            </a:r>
            <a:r>
              <a:rPr lang="ru-RU" b="1" dirty="0"/>
              <a:t> </a:t>
            </a:r>
            <a:r>
              <a:rPr lang="ru-RU" b="1" dirty="0" err="1"/>
              <a:t>жүйелерге</a:t>
            </a:r>
            <a:r>
              <a:rPr lang="ru-RU" b="1" dirty="0"/>
              <a:t> </a:t>
            </a:r>
            <a:r>
              <a:rPr lang="ru-RU" b="1" dirty="0" err="1"/>
              <a:t>әсері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7003" y="5373216"/>
            <a:ext cx="4028256" cy="7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i="1" dirty="0"/>
              <a:t>Wilhelm Conrad </a:t>
            </a:r>
            <a:r>
              <a:rPr lang="de-DE" sz="2400" b="1" i="1" dirty="0" smtClean="0"/>
              <a:t>Röntgen</a:t>
            </a:r>
            <a:endParaRPr lang="kk-KZ" sz="2400" b="1" i="1" dirty="0" smtClean="0"/>
          </a:p>
          <a:p>
            <a:pPr marL="0" indent="0" algn="ctr">
              <a:buNone/>
            </a:pPr>
            <a:r>
              <a:rPr lang="ru-RU" sz="2000" dirty="0" smtClean="0"/>
              <a:t>(1845-1923)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0482" y="5229199"/>
            <a:ext cx="4042792" cy="13734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2000" dirty="0" smtClean="0"/>
              <a:t>1896 жылдың 23 қаңтарында Рентген жасаған </a:t>
            </a:r>
            <a:r>
              <a:rPr lang="kk-KZ" sz="2200" b="1" i="1" dirty="0" smtClean="0"/>
              <a:t>Альберт фон Келликердің қолының рентген бейнесі</a:t>
            </a:r>
            <a:endParaRPr lang="ru-RU" sz="2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2959596" cy="46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3085"/>
            <a:ext cx="3571110" cy="4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1628" y="5733256"/>
            <a:ext cx="4028256" cy="7200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altLang="ru-RU" sz="9600" b="1" i="1" dirty="0">
                <a:latin typeface="Times New Roman" pitchFamily="18" charset="0"/>
              </a:rPr>
              <a:t>Antoine Henri Becquerel</a:t>
            </a:r>
            <a:r>
              <a:rPr lang="en-GB" altLang="ru-RU" sz="9600" i="1" dirty="0">
                <a:latin typeface="Times New Roman" pitchFamily="18" charset="0"/>
              </a:rPr>
              <a:t> </a:t>
            </a:r>
            <a:endParaRPr lang="kk-KZ" altLang="ru-RU" sz="9600" i="1" dirty="0" smtClean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en-GB" altLang="ru-RU" sz="8000" dirty="0" smtClean="0">
                <a:latin typeface="Times New Roman" pitchFamily="18" charset="0"/>
              </a:rPr>
              <a:t>(1852</a:t>
            </a:r>
            <a:r>
              <a:rPr lang="kk-KZ" altLang="ru-RU" sz="8000" dirty="0" smtClean="0">
                <a:latin typeface="Times New Roman" pitchFamily="18" charset="0"/>
              </a:rPr>
              <a:t>-</a:t>
            </a:r>
            <a:r>
              <a:rPr lang="en-GB" altLang="ru-RU" sz="8000" dirty="0" smtClean="0">
                <a:latin typeface="Times New Roman" pitchFamily="18" charset="0"/>
              </a:rPr>
              <a:t>1908</a:t>
            </a:r>
            <a:r>
              <a:rPr lang="en-GB" altLang="ru-RU" sz="8000" dirty="0">
                <a:latin typeface="Times New Roman" pitchFamily="18" charset="0"/>
              </a:rPr>
              <a:t>)</a:t>
            </a:r>
            <a:r>
              <a:rPr lang="en-GB" altLang="ru-RU" sz="8000" dirty="0"/>
              <a:t>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672408" cy="491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74" y="3284984"/>
            <a:ext cx="4249984" cy="305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75" y="592844"/>
            <a:ext cx="4249983" cy="254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4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5694"/>
            <a:ext cx="367332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5870968"/>
            <a:ext cx="3755679" cy="9620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GB" altLang="ru-RU" b="1" i="1" dirty="0">
                <a:latin typeface="Times New Roman" pitchFamily="18" charset="0"/>
              </a:rPr>
              <a:t>Marie </a:t>
            </a:r>
            <a:r>
              <a:rPr lang="en-GB" altLang="ru-RU" b="1" i="1" dirty="0" err="1">
                <a:latin typeface="Times New Roman" pitchFamily="18" charset="0"/>
              </a:rPr>
              <a:t>Skłodowska</a:t>
            </a:r>
            <a:r>
              <a:rPr lang="en-GB" altLang="ru-RU" b="1" i="1" dirty="0">
                <a:latin typeface="Times New Roman" pitchFamily="18" charset="0"/>
              </a:rPr>
              <a:t>–Curie</a:t>
            </a:r>
            <a:r>
              <a:rPr lang="en-GB" altLang="ru-RU" i="1" dirty="0">
                <a:latin typeface="Times New Roman" pitchFamily="18" charset="0"/>
              </a:rPr>
              <a:t> </a:t>
            </a:r>
            <a:endParaRPr lang="kk-KZ" altLang="ru-RU" i="1" dirty="0" smtClean="0">
              <a:latin typeface="Times New Roman" pitchFamily="18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en-GB" altLang="ru-RU" sz="2600" dirty="0" smtClean="0">
                <a:latin typeface="Times New Roman" pitchFamily="18" charset="0"/>
              </a:rPr>
              <a:t>(1867</a:t>
            </a:r>
            <a:r>
              <a:rPr lang="kk-KZ" altLang="ru-RU" sz="2600" dirty="0" smtClean="0">
                <a:latin typeface="Times New Roman" pitchFamily="18" charset="0"/>
              </a:rPr>
              <a:t>-</a:t>
            </a:r>
            <a:r>
              <a:rPr lang="en-GB" altLang="ru-RU" sz="2600" dirty="0" smtClean="0">
                <a:latin typeface="Times New Roman" pitchFamily="18" charset="0"/>
              </a:rPr>
              <a:t>1934</a:t>
            </a:r>
            <a:r>
              <a:rPr lang="en-GB" altLang="ru-RU" sz="2600" dirty="0">
                <a:latin typeface="Times New Roman" pitchFamily="18" charset="0"/>
              </a:rPr>
              <a:t>) </a:t>
            </a:r>
            <a:endParaRPr lang="ru-RU" altLang="ru-RU" sz="2600" dirty="0">
              <a:latin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6854" y="5733256"/>
            <a:ext cx="3701583" cy="877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ru-RU" sz="2400" b="1" i="1" dirty="0">
                <a:latin typeface="Times New Roman" pitchFamily="18" charset="0"/>
              </a:rPr>
              <a:t>Pierre Curie</a:t>
            </a:r>
            <a:r>
              <a:rPr lang="en-GB" altLang="ru-RU" sz="2400" i="1" dirty="0">
                <a:latin typeface="Times New Roman" pitchFamily="18" charset="0"/>
              </a:rPr>
              <a:t> </a:t>
            </a:r>
            <a:endParaRPr lang="kk-KZ" altLang="ru-RU" sz="2400" i="1" dirty="0" smtClean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en-GB" altLang="ru-RU" sz="2000" dirty="0" smtClean="0">
                <a:latin typeface="Times New Roman" pitchFamily="18" charset="0"/>
              </a:rPr>
              <a:t>(1859</a:t>
            </a:r>
            <a:r>
              <a:rPr lang="kk-KZ" altLang="ru-RU" sz="2000" dirty="0" smtClean="0">
                <a:latin typeface="Times New Roman" pitchFamily="18" charset="0"/>
              </a:rPr>
              <a:t>-</a:t>
            </a:r>
            <a:r>
              <a:rPr lang="en-GB" altLang="ru-RU" sz="2000" dirty="0" smtClean="0">
                <a:latin typeface="Times New Roman" pitchFamily="18" charset="0"/>
              </a:rPr>
              <a:t>1906</a:t>
            </a:r>
            <a:r>
              <a:rPr lang="en-GB" altLang="ru-RU" sz="2000" dirty="0">
                <a:latin typeface="Times New Roman" pitchFamily="18" charset="0"/>
              </a:rPr>
              <a:t>) </a:t>
            </a:r>
            <a:endParaRPr lang="ru-RU" altLang="ru-RU" sz="2000" dirty="0">
              <a:latin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432381" cy="472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b="1" dirty="0" err="1"/>
              <a:t>Радиобиологияның</a:t>
            </a:r>
            <a:r>
              <a:rPr lang="ru-RU" altLang="ru-RU" b="1" dirty="0"/>
              <a:t> </a:t>
            </a:r>
            <a:r>
              <a:rPr lang="ru-RU" altLang="ru-RU" b="1" dirty="0" err="1"/>
              <a:t>қалыптасу</a:t>
            </a:r>
            <a:r>
              <a:rPr lang="ru-RU" altLang="ru-RU" b="1" dirty="0"/>
              <a:t> </a:t>
            </a:r>
            <a:r>
              <a:rPr lang="ru-RU" altLang="ru-RU" b="1" dirty="0" err="1"/>
              <a:t>тарихы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229600" cy="48965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i="1" dirty="0" err="1"/>
              <a:t>Сипаттамалы</a:t>
            </a:r>
            <a:r>
              <a:rPr lang="ru-RU" sz="2800" b="1" i="1" dirty="0"/>
              <a:t> </a:t>
            </a:r>
            <a:r>
              <a:rPr lang="ru-RU" sz="2800" b="1" i="1" dirty="0" err="1"/>
              <a:t>кезең</a:t>
            </a:r>
            <a:r>
              <a:rPr lang="ru-RU" sz="2800" b="1" i="1" dirty="0"/>
              <a:t> </a:t>
            </a:r>
            <a:r>
              <a:rPr lang="ru-RU" sz="2400" dirty="0"/>
              <a:t>рентген </a:t>
            </a:r>
            <a:r>
              <a:rPr lang="ru-RU" sz="2400" dirty="0" err="1"/>
              <a:t>сәулелерінің</a:t>
            </a:r>
            <a:r>
              <a:rPr lang="ru-RU" sz="2400" dirty="0"/>
              <a:t> </a:t>
            </a:r>
            <a:r>
              <a:rPr lang="ru-RU" sz="2400" dirty="0" err="1"/>
              <a:t>ашылуынан</a:t>
            </a:r>
            <a:r>
              <a:rPr lang="ru-RU" sz="2400" dirty="0"/>
              <a:t> </a:t>
            </a:r>
            <a:r>
              <a:rPr lang="ru-RU" sz="2400" dirty="0" err="1"/>
              <a:t>басталады</a:t>
            </a:r>
            <a:r>
              <a:rPr lang="ru-RU" sz="2400" dirty="0"/>
              <a:t> </a:t>
            </a:r>
            <a:r>
              <a:rPr lang="ru-RU" sz="2400" b="1" dirty="0"/>
              <a:t>(</a:t>
            </a:r>
            <a:r>
              <a:rPr lang="ru-RU" sz="2400" b="1" dirty="0" smtClean="0"/>
              <a:t>1896-1922 </a:t>
            </a:r>
            <a:r>
              <a:rPr lang="ru-RU" sz="2400" b="1" dirty="0" err="1"/>
              <a:t>жж</a:t>
            </a:r>
            <a:r>
              <a:rPr lang="ru-RU" sz="2400" b="1" dirty="0" smtClean="0"/>
              <a:t>.)</a:t>
            </a:r>
          </a:p>
          <a:p>
            <a:pPr algn="just"/>
            <a:r>
              <a:rPr lang="ru-RU" sz="2400" dirty="0" smtClean="0"/>
              <a:t>1896 </a:t>
            </a:r>
            <a:r>
              <a:rPr lang="ru-RU" sz="2400" dirty="0"/>
              <a:t>ж. </a:t>
            </a:r>
            <a:r>
              <a:rPr lang="ru-RU" sz="2400" dirty="0" err="1"/>
              <a:t>баспасөзде</a:t>
            </a:r>
            <a:r>
              <a:rPr lang="ru-RU" sz="2400" dirty="0"/>
              <a:t> </a:t>
            </a:r>
            <a:r>
              <a:rPr lang="ru-RU" sz="2400" dirty="0" err="1"/>
              <a:t>жиі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ұзақ</a:t>
            </a:r>
            <a:r>
              <a:rPr lang="ru-RU" sz="2400" dirty="0"/>
              <a:t> </a:t>
            </a:r>
            <a:r>
              <a:rPr lang="ru-RU" sz="2400" dirty="0" err="1"/>
              <a:t>сәулелендірілген</a:t>
            </a:r>
            <a:r>
              <a:rPr lang="ru-RU" sz="2400" dirty="0"/>
              <a:t> </a:t>
            </a:r>
            <a:r>
              <a:rPr lang="ru-RU" sz="2400" dirty="0" err="1" smtClean="0"/>
              <a:t>адамдардың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терісінің</a:t>
            </a:r>
            <a:r>
              <a:rPr lang="ru-RU" sz="2400" dirty="0" smtClean="0"/>
              <a:t> </a:t>
            </a:r>
            <a:r>
              <a:rPr lang="ru-RU" sz="2400" dirty="0" err="1"/>
              <a:t>зақымдануы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(эритема, </a:t>
            </a:r>
            <a:r>
              <a:rPr lang="ru-RU" sz="2400" dirty="0" err="1"/>
              <a:t>дерматиттер</a:t>
            </a:r>
            <a:r>
              <a:rPr lang="ru-RU" sz="2400" dirty="0"/>
              <a:t>, </a:t>
            </a:r>
            <a:r>
              <a:rPr lang="ru-RU" sz="2400" dirty="0" err="1"/>
              <a:t>шаш</a:t>
            </a:r>
            <a:r>
              <a:rPr lang="ru-RU" sz="2400" dirty="0"/>
              <a:t> </a:t>
            </a:r>
            <a:r>
              <a:rPr lang="ru-RU" sz="2400" dirty="0" err="1"/>
              <a:t>түсу</a:t>
            </a:r>
            <a:r>
              <a:rPr lang="ru-RU" sz="2400" dirty="0"/>
              <a:t>) </a:t>
            </a:r>
            <a:r>
              <a:rPr lang="ru-RU" sz="2400" dirty="0" err="1"/>
              <a:t>жазылды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Орыс</a:t>
            </a:r>
            <a:r>
              <a:rPr lang="ru-RU" sz="2400" dirty="0" smtClean="0"/>
              <a:t> </a:t>
            </a:r>
            <a:r>
              <a:rPr lang="ru-RU" sz="2400" dirty="0" err="1" smtClean="0"/>
              <a:t>ғалымы</a:t>
            </a:r>
            <a:r>
              <a:rPr lang="ru-RU" sz="2400" dirty="0" smtClean="0"/>
              <a:t> </a:t>
            </a:r>
            <a:r>
              <a:rPr lang="ru-RU" sz="2400" b="1" i="1" dirty="0" err="1"/>
              <a:t>И.Тарханов</a:t>
            </a:r>
            <a:r>
              <a:rPr lang="ru-RU" sz="2400" b="1" i="1" dirty="0"/>
              <a:t> </a:t>
            </a:r>
            <a:r>
              <a:rPr lang="ru-RU" sz="2400" dirty="0"/>
              <a:t>1896 ж. </a:t>
            </a:r>
            <a:r>
              <a:rPr lang="ru-RU" sz="2400" dirty="0" err="1"/>
              <a:t>бақалар</a:t>
            </a:r>
            <a:r>
              <a:rPr lang="ru-RU" sz="2400" dirty="0"/>
              <a:t> мен </a:t>
            </a:r>
            <a:r>
              <a:rPr lang="ru-RU" sz="2400" dirty="0" err="1"/>
              <a:t>жәндіктерге</a:t>
            </a:r>
            <a:r>
              <a:rPr lang="ru-RU" sz="2400" dirty="0"/>
              <a:t> </a:t>
            </a:r>
            <a:r>
              <a:rPr lang="ru-RU" sz="2400" dirty="0" err="1"/>
              <a:t>жасалған</a:t>
            </a:r>
            <a:r>
              <a:rPr lang="ru-RU" sz="2400" dirty="0"/>
              <a:t> </a:t>
            </a:r>
            <a:r>
              <a:rPr lang="ru-RU" sz="2400" dirty="0" err="1" smtClean="0"/>
              <a:t>тәжірибелерде</a:t>
            </a:r>
            <a:r>
              <a:rPr lang="ru-RU" sz="2400" dirty="0" smtClean="0"/>
              <a:t> </a:t>
            </a:r>
            <a:r>
              <a:rPr lang="ru-RU" sz="2400" dirty="0" err="1" smtClean="0"/>
              <a:t>ағзаның</a:t>
            </a:r>
            <a:r>
              <a:rPr lang="ru-RU" sz="2400" dirty="0" smtClean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жүйелерінің</a:t>
            </a:r>
            <a:r>
              <a:rPr lang="ru-RU" sz="2400" dirty="0"/>
              <a:t> </a:t>
            </a:r>
            <a:r>
              <a:rPr lang="ru-RU" sz="2400" dirty="0" err="1"/>
              <a:t>сәулеленуге</a:t>
            </a:r>
            <a:r>
              <a:rPr lang="ru-RU" sz="2400" dirty="0"/>
              <a:t> </a:t>
            </a:r>
            <a:r>
              <a:rPr lang="ru-RU" sz="2400" dirty="0" err="1"/>
              <a:t>жауабын</a:t>
            </a:r>
            <a:r>
              <a:rPr lang="ru-RU" sz="2400" dirty="0"/>
              <a:t> </a:t>
            </a:r>
            <a:r>
              <a:rPr lang="ru-RU" sz="2400" dirty="0" err="1"/>
              <a:t>зерттеп</a:t>
            </a:r>
            <a:r>
              <a:rPr lang="ru-RU" sz="2400" dirty="0"/>
              <a:t>, рентген </a:t>
            </a:r>
            <a:r>
              <a:rPr lang="ru-RU" sz="2400" dirty="0" err="1" smtClean="0"/>
              <a:t>сәулелерін</a:t>
            </a:r>
            <a:r>
              <a:rPr lang="ru-RU" sz="2400" dirty="0" smtClean="0"/>
              <a:t> ем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қолданудың</a:t>
            </a:r>
            <a:r>
              <a:rPr lang="ru-RU" sz="2400" dirty="0"/>
              <a:t> </a:t>
            </a:r>
            <a:r>
              <a:rPr lang="ru-RU" sz="2400" dirty="0" err="1"/>
              <a:t>мүмкіндігі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айтқан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1902 </a:t>
            </a:r>
            <a:r>
              <a:rPr lang="ru-RU" sz="2400" dirty="0"/>
              <a:t>ж. </a:t>
            </a:r>
            <a:r>
              <a:rPr lang="ru-RU" sz="2400" b="1" i="1" dirty="0" err="1"/>
              <a:t>Фрибен</a:t>
            </a:r>
            <a:r>
              <a:rPr lang="ru-RU" sz="2400" b="1" i="1" dirty="0"/>
              <a:t> </a:t>
            </a:r>
            <a:r>
              <a:rPr lang="ru-RU" sz="2400" dirty="0" err="1"/>
              <a:t>алғаш</a:t>
            </a:r>
            <a:r>
              <a:rPr lang="ru-RU" sz="2400" dirty="0"/>
              <a:t> </a:t>
            </a:r>
            <a:r>
              <a:rPr lang="ru-RU" sz="2400" dirty="0" err="1" smtClean="0"/>
              <a:t>рет</a:t>
            </a:r>
            <a:r>
              <a:rPr lang="ru-RU" sz="2400" dirty="0" smtClean="0"/>
              <a:t> </a:t>
            </a:r>
            <a:r>
              <a:rPr lang="ru-RU" sz="2400" dirty="0" err="1" smtClean="0"/>
              <a:t>терінің</a:t>
            </a:r>
            <a:r>
              <a:rPr lang="ru-RU" sz="2400" dirty="0" smtClean="0"/>
              <a:t> </a:t>
            </a:r>
            <a:r>
              <a:rPr lang="ru-RU" sz="2400" dirty="0" err="1"/>
              <a:t>сәулелік</a:t>
            </a:r>
            <a:r>
              <a:rPr lang="ru-RU" sz="2400" dirty="0"/>
              <a:t> </a:t>
            </a:r>
            <a:r>
              <a:rPr lang="ru-RU" sz="2400" dirty="0" err="1"/>
              <a:t>ісігі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жазған</a:t>
            </a:r>
            <a:r>
              <a:rPr lang="ru-RU" sz="2400" dirty="0"/>
              <a:t>. </a:t>
            </a:r>
            <a:r>
              <a:rPr lang="ru-RU" sz="2400" dirty="0" err="1"/>
              <a:t>Неміс</a:t>
            </a:r>
            <a:r>
              <a:rPr lang="ru-RU" sz="2400" dirty="0"/>
              <a:t> </a:t>
            </a:r>
            <a:r>
              <a:rPr lang="ru-RU" sz="2400" dirty="0" err="1"/>
              <a:t>ғалымдары</a:t>
            </a:r>
            <a:r>
              <a:rPr lang="ru-RU" sz="2400" dirty="0"/>
              <a:t> </a:t>
            </a:r>
            <a:r>
              <a:rPr lang="ru-RU" sz="2400" b="1" i="1" dirty="0" err="1"/>
              <a:t>Г.Вальхов</a:t>
            </a:r>
            <a:r>
              <a:rPr lang="ru-RU" sz="2400" dirty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Г.Гизель</a:t>
            </a:r>
            <a:r>
              <a:rPr lang="ru-RU" sz="2400" dirty="0" smtClean="0"/>
              <a:t> </a:t>
            </a:r>
            <a:r>
              <a:rPr lang="ru-RU" sz="2400" dirty="0" err="1"/>
              <a:t>радийдің</a:t>
            </a:r>
            <a:r>
              <a:rPr lang="ru-RU" sz="2400" dirty="0"/>
              <a:t> </a:t>
            </a:r>
            <a:r>
              <a:rPr lang="ru-RU" sz="2400" dirty="0" err="1"/>
              <a:t>теріге</a:t>
            </a:r>
            <a:r>
              <a:rPr lang="ru-RU" sz="2400" dirty="0"/>
              <a:t> </a:t>
            </a:r>
            <a:r>
              <a:rPr lang="ru-RU" sz="2400" dirty="0" err="1"/>
              <a:t>әсерін</a:t>
            </a:r>
            <a:r>
              <a:rPr lang="ru-RU" sz="2400" dirty="0"/>
              <a:t> </a:t>
            </a:r>
            <a:r>
              <a:rPr lang="ru-RU" sz="2400" dirty="0" err="1"/>
              <a:t>анықтаған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5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229600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/>
              <a:t>1903 ж. </a:t>
            </a:r>
            <a:r>
              <a:rPr lang="ru-RU" b="1" i="1" dirty="0" err="1"/>
              <a:t>Альберс-Шонберг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шошқалары</a:t>
            </a:r>
            <a:r>
              <a:rPr lang="ru-RU" dirty="0"/>
              <a:t> мен </a:t>
            </a:r>
            <a:r>
              <a:rPr lang="ru-RU" dirty="0" err="1"/>
              <a:t>қояндарда</a:t>
            </a:r>
            <a:r>
              <a:rPr lang="ru-RU" dirty="0"/>
              <a:t> </a:t>
            </a:r>
            <a:r>
              <a:rPr lang="ru-RU" dirty="0" err="1"/>
              <a:t>тұқым</a:t>
            </a:r>
            <a:r>
              <a:rPr lang="ru-RU" dirty="0"/>
              <a:t> </a:t>
            </a:r>
            <a:r>
              <a:rPr lang="ru-RU" dirty="0" err="1"/>
              <a:t>беруші</a:t>
            </a:r>
            <a:r>
              <a:rPr lang="ru-RU" dirty="0"/>
              <a:t> </a:t>
            </a:r>
            <a:r>
              <a:rPr lang="ru-RU" dirty="0" err="1"/>
              <a:t>эпителийдің</a:t>
            </a:r>
            <a:r>
              <a:rPr lang="ru-RU" dirty="0"/>
              <a:t> </a:t>
            </a:r>
            <a:r>
              <a:rPr lang="ru-RU" dirty="0" err="1"/>
              <a:t>дегенеративті</a:t>
            </a:r>
            <a:r>
              <a:rPr lang="ru-RU" dirty="0"/>
              <a:t> </a:t>
            </a:r>
            <a:r>
              <a:rPr lang="ru-RU" dirty="0" err="1"/>
              <a:t>өзгерістерді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азооспермияны</a:t>
            </a:r>
            <a:r>
              <a:rPr lang="ru-RU" dirty="0"/>
              <a:t> </a:t>
            </a:r>
            <a:r>
              <a:rPr lang="ru-RU" dirty="0" err="1"/>
              <a:t>байқаған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i="1" dirty="0" smtClean="0"/>
              <a:t>1905 </a:t>
            </a:r>
            <a:r>
              <a:rPr lang="ru-RU" b="1" i="1" dirty="0"/>
              <a:t>ж. </a:t>
            </a:r>
            <a:r>
              <a:rPr lang="ru-RU" b="1" i="1" dirty="0" err="1"/>
              <a:t>Хальберштадтер</a:t>
            </a:r>
            <a:r>
              <a:rPr lang="ru-RU" b="1" i="1" dirty="0"/>
              <a:t> </a:t>
            </a:r>
            <a:r>
              <a:rPr lang="ru-RU" dirty="0" err="1"/>
              <a:t>сәулелендірілген</a:t>
            </a:r>
            <a:r>
              <a:rPr lang="ru-RU" dirty="0"/>
              <a:t> </a:t>
            </a:r>
            <a:r>
              <a:rPr lang="ru-RU" dirty="0" err="1"/>
              <a:t>жануарлардың</a:t>
            </a:r>
            <a:r>
              <a:rPr lang="ru-RU" dirty="0"/>
              <a:t> </a:t>
            </a:r>
            <a:r>
              <a:rPr lang="ru-RU" dirty="0" err="1"/>
              <a:t>аналық</a:t>
            </a:r>
            <a:r>
              <a:rPr lang="ru-RU" dirty="0"/>
              <a:t> </a:t>
            </a:r>
            <a:r>
              <a:rPr lang="ru-RU" dirty="0" err="1"/>
              <a:t>бездерінінің</a:t>
            </a:r>
            <a:r>
              <a:rPr lang="ru-RU" dirty="0"/>
              <a:t> </a:t>
            </a:r>
            <a:r>
              <a:rPr lang="ru-RU" dirty="0" err="1"/>
              <a:t>атрофиясын</a:t>
            </a:r>
            <a:r>
              <a:rPr lang="ru-RU" dirty="0"/>
              <a:t> </a:t>
            </a:r>
            <a:r>
              <a:rPr lang="ru-RU" dirty="0" err="1"/>
              <a:t>байқаған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i="1" dirty="0" smtClean="0"/>
              <a:t>Е.С</a:t>
            </a:r>
            <a:r>
              <a:rPr lang="ru-RU" b="1" i="1" dirty="0"/>
              <a:t>. Лондон 1911 </a:t>
            </a:r>
            <a:r>
              <a:rPr lang="ru-RU" b="1" i="1" dirty="0" err="1"/>
              <a:t>жылы</a:t>
            </a:r>
            <a:r>
              <a:rPr lang="ru-RU" b="1" i="1" dirty="0"/>
              <a:t> </a:t>
            </a:r>
            <a:r>
              <a:rPr lang="ru-RU" dirty="0"/>
              <a:t>радиобиология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“Биология </a:t>
            </a:r>
            <a:r>
              <a:rPr lang="ru-RU" dirty="0" err="1"/>
              <a:t>және</a:t>
            </a:r>
            <a:r>
              <a:rPr lang="ru-RU" dirty="0"/>
              <a:t> медицина </a:t>
            </a:r>
            <a:r>
              <a:rPr lang="ru-RU" dirty="0" err="1"/>
              <a:t>үшін</a:t>
            </a:r>
            <a:r>
              <a:rPr lang="ru-RU" dirty="0"/>
              <a:t> радий” </a:t>
            </a:r>
            <a:r>
              <a:rPr lang="ru-RU" dirty="0" err="1"/>
              <a:t>монографиясын</a:t>
            </a:r>
            <a:r>
              <a:rPr lang="ru-RU" dirty="0"/>
              <a:t> </a:t>
            </a:r>
            <a:r>
              <a:rPr lang="ru-RU" dirty="0" err="1"/>
              <a:t>жариялады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i="1" dirty="0" smtClean="0"/>
              <a:t>Г</a:t>
            </a:r>
            <a:r>
              <a:rPr lang="ru-RU" b="1" i="1" dirty="0"/>
              <a:t>. </a:t>
            </a:r>
            <a:r>
              <a:rPr lang="ru-RU" b="1" i="1" dirty="0" err="1"/>
              <a:t>Хейнеке</a:t>
            </a:r>
            <a:r>
              <a:rPr lang="ru-RU" b="1" i="1" dirty="0"/>
              <a:t> </a:t>
            </a:r>
            <a:r>
              <a:rPr lang="ru-RU" dirty="0"/>
              <a:t>рентген </a:t>
            </a:r>
            <a:r>
              <a:rPr lang="ru-RU" dirty="0" err="1"/>
              <a:t>сәулелердің</a:t>
            </a:r>
            <a:r>
              <a:rPr lang="ru-RU" dirty="0"/>
              <a:t> </a:t>
            </a:r>
            <a:r>
              <a:rPr lang="ru-RU" dirty="0" err="1"/>
              <a:t>тышқандарға</a:t>
            </a:r>
            <a:r>
              <a:rPr lang="ru-RU" dirty="0"/>
              <a:t> </a:t>
            </a:r>
            <a:r>
              <a:rPr lang="ru-RU" dirty="0" err="1"/>
              <a:t>летальды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</a:t>
            </a:r>
            <a:r>
              <a:rPr lang="ru-RU" dirty="0" err="1"/>
              <a:t>зерттеген</a:t>
            </a:r>
            <a:r>
              <a:rPr lang="ru-RU" dirty="0"/>
              <a:t> (анемия, лейкопения, </a:t>
            </a:r>
            <a:r>
              <a:rPr lang="ru-RU" dirty="0" err="1"/>
              <a:t>көкбауырдың</a:t>
            </a:r>
            <a:r>
              <a:rPr lang="ru-RU" dirty="0"/>
              <a:t> </a:t>
            </a:r>
            <a:r>
              <a:rPr lang="ru-RU" dirty="0" err="1"/>
              <a:t>атрофиясы</a:t>
            </a:r>
            <a:r>
              <a:rPr lang="ru-RU" dirty="0"/>
              <a:t>, </a:t>
            </a:r>
            <a:r>
              <a:rPr lang="ru-RU" dirty="0" err="1"/>
              <a:t>т.б</a:t>
            </a:r>
            <a:r>
              <a:rPr lang="ru-RU" dirty="0"/>
              <a:t>.). </a:t>
            </a:r>
            <a:endParaRPr lang="ru-RU" dirty="0" smtClean="0"/>
          </a:p>
          <a:p>
            <a:pPr algn="just"/>
            <a:r>
              <a:rPr lang="ru-RU" b="1" i="1" dirty="0" err="1" smtClean="0"/>
              <a:t>Д.Бун</a:t>
            </a:r>
            <a:r>
              <a:rPr lang="ru-RU" b="1" i="1" dirty="0" smtClean="0"/>
              <a:t> </a:t>
            </a:r>
            <a:r>
              <a:rPr lang="ru-RU" b="1" i="1" dirty="0"/>
              <a:t>1903 ж.</a:t>
            </a:r>
            <a:r>
              <a:rPr lang="ru-RU" dirty="0"/>
              <a:t> </a:t>
            </a:r>
            <a:r>
              <a:rPr lang="ru-RU" dirty="0" err="1"/>
              <a:t>бақалардың</a:t>
            </a:r>
            <a:r>
              <a:rPr lang="ru-RU" dirty="0"/>
              <a:t> </a:t>
            </a:r>
            <a:r>
              <a:rPr lang="ru-RU" dirty="0" err="1"/>
              <a:t>сәулелендірген</a:t>
            </a:r>
            <a:r>
              <a:rPr lang="ru-RU" dirty="0"/>
              <a:t> </a:t>
            </a:r>
            <a:r>
              <a:rPr lang="ru-RU" dirty="0" err="1" smtClean="0"/>
              <a:t>сперматозоидтар</a:t>
            </a:r>
            <a:r>
              <a:rPr lang="ru-RU" dirty="0" smtClean="0"/>
              <a:t> </a:t>
            </a:r>
            <a:r>
              <a:rPr lang="ru-RU" dirty="0"/>
              <a:t>мен </a:t>
            </a:r>
            <a:r>
              <a:rPr lang="ru-RU" dirty="0" err="1"/>
              <a:t>ұрықтанбаған</a:t>
            </a:r>
            <a:r>
              <a:rPr lang="ru-RU" dirty="0"/>
              <a:t> </a:t>
            </a:r>
            <a:r>
              <a:rPr lang="ru-RU" dirty="0" err="1"/>
              <a:t>жұмыртқаға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/>
              <a:t>тәжірибелерде</a:t>
            </a:r>
            <a:r>
              <a:rPr lang="ru-RU" dirty="0"/>
              <a:t> </a:t>
            </a:r>
            <a:r>
              <a:rPr lang="ru-RU" dirty="0" err="1" smtClean="0"/>
              <a:t>клеткалық</a:t>
            </a:r>
            <a:r>
              <a:rPr lang="ru-RU" dirty="0" smtClean="0"/>
              <a:t> </a:t>
            </a:r>
            <a:r>
              <a:rPr lang="ru-RU" dirty="0" err="1"/>
              <a:t>радиосезімділіктегі</a:t>
            </a:r>
            <a:r>
              <a:rPr lang="ru-RU" dirty="0"/>
              <a:t> ядро </a:t>
            </a:r>
            <a:r>
              <a:rPr lang="ru-RU" dirty="0" err="1"/>
              <a:t>зақымдалуының</a:t>
            </a:r>
            <a:r>
              <a:rPr lang="ru-RU" dirty="0"/>
              <a:t> </a:t>
            </a:r>
            <a:r>
              <a:rPr lang="ru-RU" dirty="0" err="1"/>
              <a:t>рөлін</a:t>
            </a:r>
            <a:r>
              <a:rPr lang="ru-RU" dirty="0"/>
              <a:t> </a:t>
            </a:r>
            <a:r>
              <a:rPr lang="ru-RU" dirty="0" err="1"/>
              <a:t>анықтаған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46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b="1" dirty="0" err="1"/>
              <a:t>Радиобиологияның</a:t>
            </a:r>
            <a:r>
              <a:rPr lang="ru-RU" altLang="ru-RU" b="1" dirty="0"/>
              <a:t> </a:t>
            </a:r>
            <a:r>
              <a:rPr lang="ru-RU" altLang="ru-RU" b="1" dirty="0" err="1"/>
              <a:t>қалыптасу</a:t>
            </a:r>
            <a:r>
              <a:rPr lang="ru-RU" altLang="ru-RU" b="1" dirty="0"/>
              <a:t> </a:t>
            </a:r>
            <a:r>
              <a:rPr lang="ru-RU" altLang="ru-RU" b="1" dirty="0" err="1"/>
              <a:t>тарихы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29600" cy="50405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i="1" dirty="0"/>
              <a:t>Радиобиология </a:t>
            </a:r>
            <a:r>
              <a:rPr lang="ru-RU" sz="2800" b="1" i="1" dirty="0" err="1"/>
              <a:t>дамуының</a:t>
            </a:r>
            <a:r>
              <a:rPr lang="ru-RU" sz="2800" b="1" i="1" dirty="0"/>
              <a:t> </a:t>
            </a:r>
            <a:r>
              <a:rPr lang="ru-RU" sz="2800" b="1" i="1" dirty="0" err="1"/>
              <a:t>сандық</a:t>
            </a:r>
            <a:r>
              <a:rPr lang="ru-RU" sz="2800" b="1" i="1" dirty="0"/>
              <a:t> </a:t>
            </a:r>
            <a:r>
              <a:rPr lang="ru-RU" sz="2800" b="1" i="1" dirty="0" err="1"/>
              <a:t>кезеңі</a:t>
            </a:r>
            <a:r>
              <a:rPr lang="ru-RU" sz="2800" b="1" i="1" dirty="0"/>
              <a:t> </a:t>
            </a:r>
            <a:r>
              <a:rPr lang="ru-RU" sz="2400" dirty="0" err="1"/>
              <a:t>сандық</a:t>
            </a:r>
            <a:r>
              <a:rPr lang="ru-RU" sz="2400" dirty="0"/>
              <a:t> </a:t>
            </a:r>
            <a:r>
              <a:rPr lang="ru-RU" sz="2400" dirty="0" err="1"/>
              <a:t>қағидалары</a:t>
            </a:r>
            <a:r>
              <a:rPr lang="ru-RU" sz="2400" dirty="0"/>
              <a:t> (</a:t>
            </a:r>
            <a:r>
              <a:rPr lang="ru-RU" sz="2400" dirty="0" smtClean="0"/>
              <a:t>доза – </a:t>
            </a:r>
            <a:r>
              <a:rPr lang="ru-RU" sz="2400" dirty="0" err="1" smtClean="0"/>
              <a:t>биологиялық</a:t>
            </a:r>
            <a:r>
              <a:rPr lang="ru-RU" sz="2400" dirty="0" smtClean="0"/>
              <a:t> </a:t>
            </a:r>
            <a:r>
              <a:rPr lang="ru-RU" sz="2400" dirty="0"/>
              <a:t>эффект) </a:t>
            </a:r>
            <a:r>
              <a:rPr lang="ru-RU" sz="2400" dirty="0" err="1"/>
              <a:t>енгізуімен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b="1" dirty="0"/>
              <a:t>(1922-1945 </a:t>
            </a:r>
            <a:r>
              <a:rPr lang="ru-RU" sz="2400" b="1" dirty="0" err="1"/>
              <a:t>жж</a:t>
            </a:r>
            <a:r>
              <a:rPr lang="ru-RU" sz="2400" b="1" dirty="0"/>
              <a:t>.). </a:t>
            </a:r>
            <a:endParaRPr lang="ru-RU" sz="2400" b="1" dirty="0" smtClean="0"/>
          </a:p>
          <a:p>
            <a:pPr algn="just"/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кезеңде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жасушаларға</a:t>
            </a:r>
            <a:r>
              <a:rPr lang="ru-RU" sz="2400" dirty="0" smtClean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жануарлардың</a:t>
            </a:r>
            <a:r>
              <a:rPr lang="ru-RU" sz="2400" dirty="0"/>
              <a:t> </a:t>
            </a:r>
            <a:r>
              <a:rPr lang="ru-RU" sz="2400" dirty="0" err="1"/>
              <a:t>әр</a:t>
            </a:r>
            <a:r>
              <a:rPr lang="ru-RU" sz="2400" dirty="0"/>
              <a:t> </a:t>
            </a:r>
            <a:r>
              <a:rPr lang="ru-RU" sz="2400" dirty="0" err="1"/>
              <a:t>түрлі</a:t>
            </a:r>
            <a:r>
              <a:rPr lang="ru-RU" sz="2400" dirty="0"/>
              <a:t> </a:t>
            </a:r>
            <a:r>
              <a:rPr lang="ru-RU" sz="2400" dirty="0" err="1"/>
              <a:t>популяцияларына</a:t>
            </a:r>
            <a:r>
              <a:rPr lang="ru-RU" sz="2400" dirty="0"/>
              <a:t> </a:t>
            </a:r>
            <a:r>
              <a:rPr lang="ru-RU" sz="2400" dirty="0" err="1"/>
              <a:t>жасалған</a:t>
            </a:r>
            <a:r>
              <a:rPr lang="ru-RU" sz="2400" dirty="0"/>
              <a:t> </a:t>
            </a:r>
            <a:r>
              <a:rPr lang="ru-RU" sz="2400" dirty="0" err="1" smtClean="0"/>
              <a:t>көптеген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тәжірибелердің</a:t>
            </a:r>
            <a:r>
              <a:rPr lang="ru-RU" sz="2400" dirty="0" smtClean="0"/>
              <a:t> </a:t>
            </a:r>
            <a:r>
              <a:rPr lang="ru-RU" sz="2400" dirty="0" err="1"/>
              <a:t>нәтижелері</a:t>
            </a:r>
            <a:r>
              <a:rPr lang="ru-RU" sz="2400" dirty="0"/>
              <a:t> </a:t>
            </a:r>
            <a:r>
              <a:rPr lang="ru-RU" sz="2400" dirty="0" err="1"/>
              <a:t>арнаулы</a:t>
            </a:r>
            <a:r>
              <a:rPr lang="ru-RU" sz="2400" dirty="0"/>
              <a:t> </a:t>
            </a:r>
            <a:r>
              <a:rPr lang="ru-RU" sz="2400" dirty="0" err="1"/>
              <a:t>қисықтармен</a:t>
            </a:r>
            <a:r>
              <a:rPr lang="ru-RU" sz="2400" dirty="0"/>
              <a:t> “доза – эффект” </a:t>
            </a:r>
            <a:r>
              <a:rPr lang="ru-RU" sz="2400" dirty="0" err="1" smtClean="0"/>
              <a:t>көрсетілген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болатын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1922 </a:t>
            </a:r>
            <a:r>
              <a:rPr lang="ru-RU" sz="2400" dirty="0"/>
              <a:t>ж. </a:t>
            </a:r>
            <a:r>
              <a:rPr lang="ru-RU" sz="2400" dirty="0" err="1"/>
              <a:t>Ф.Дессауэр</a:t>
            </a:r>
            <a:r>
              <a:rPr lang="ru-RU" sz="2400" dirty="0"/>
              <a:t> </a:t>
            </a:r>
            <a:r>
              <a:rPr lang="ru-RU" sz="2400" dirty="0" err="1"/>
              <a:t>сезімді</a:t>
            </a:r>
            <a:r>
              <a:rPr lang="ru-RU" sz="2400" dirty="0"/>
              <a:t> </a:t>
            </a:r>
            <a:r>
              <a:rPr lang="ru-RU" sz="2400" dirty="0" err="1"/>
              <a:t>көлемдегі</a:t>
            </a:r>
            <a:r>
              <a:rPr lang="ru-RU" sz="2400" dirty="0"/>
              <a:t> ионизация </a:t>
            </a:r>
            <a:r>
              <a:rPr lang="ru-RU" sz="2400" dirty="0" err="1"/>
              <a:t>актілердің</a:t>
            </a:r>
            <a:r>
              <a:rPr lang="ru-RU" sz="2400" dirty="0"/>
              <a:t> </a:t>
            </a:r>
            <a:r>
              <a:rPr lang="ru-RU" sz="2400" dirty="0" err="1" smtClean="0"/>
              <a:t>теориясын</a:t>
            </a:r>
            <a:r>
              <a:rPr lang="ru-RU" sz="2400" dirty="0"/>
              <a:t> </a:t>
            </a:r>
            <a:r>
              <a:rPr lang="ru-RU" sz="2400" dirty="0" err="1" smtClean="0"/>
              <a:t>ұсынды</a:t>
            </a:r>
            <a:r>
              <a:rPr lang="ru-RU" sz="2400" dirty="0"/>
              <a:t>. </a:t>
            </a:r>
            <a:r>
              <a:rPr lang="ru-RU" sz="2400" dirty="0" err="1"/>
              <a:t>Г.А.Надсон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Г.Ф.Филиппов</a:t>
            </a:r>
            <a:r>
              <a:rPr lang="ru-RU" sz="2400" dirty="0"/>
              <a:t> </a:t>
            </a:r>
            <a:r>
              <a:rPr lang="ru-RU" sz="2400" dirty="0" err="1"/>
              <a:t>иондаушы</a:t>
            </a:r>
            <a:r>
              <a:rPr lang="ru-RU" sz="2400" dirty="0"/>
              <a:t> </a:t>
            </a:r>
            <a:r>
              <a:rPr lang="ru-RU" sz="2400" dirty="0" err="1"/>
              <a:t>сәулелердің</a:t>
            </a:r>
            <a:r>
              <a:rPr lang="ru-RU" sz="2400" dirty="0"/>
              <a:t> </a:t>
            </a:r>
            <a:r>
              <a:rPr lang="ru-RU" sz="2400" dirty="0" err="1" smtClean="0"/>
              <a:t>жасушаның</a:t>
            </a:r>
            <a:r>
              <a:rPr lang="ru-RU" sz="2400" dirty="0"/>
              <a:t> </a:t>
            </a:r>
            <a:r>
              <a:rPr lang="ru-RU" sz="2400" dirty="0" smtClean="0"/>
              <a:t>ген </a:t>
            </a:r>
            <a:r>
              <a:rPr lang="ru-RU" sz="2400" dirty="0" err="1"/>
              <a:t>аппаратына</a:t>
            </a:r>
            <a:r>
              <a:rPr lang="ru-RU" sz="2400" dirty="0"/>
              <a:t> </a:t>
            </a:r>
            <a:r>
              <a:rPr lang="ru-RU" sz="2400" dirty="0" err="1"/>
              <a:t>әсерін</a:t>
            </a:r>
            <a:r>
              <a:rPr lang="ru-RU" sz="2400" dirty="0"/>
              <a:t>, </a:t>
            </a:r>
            <a:r>
              <a:rPr lang="ru-RU" sz="2400" dirty="0" err="1"/>
              <a:t>жаңадан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болған</a:t>
            </a:r>
            <a:r>
              <a:rPr lang="ru-RU" sz="2400" dirty="0"/>
              <a:t> </a:t>
            </a:r>
            <a:r>
              <a:rPr lang="ru-RU" sz="2400" dirty="0" err="1"/>
              <a:t>сипаттамалардың</a:t>
            </a:r>
            <a:r>
              <a:rPr lang="ru-RU" sz="2400" dirty="0"/>
              <a:t> </a:t>
            </a:r>
            <a:r>
              <a:rPr lang="ru-RU" sz="2400" dirty="0" err="1" smtClean="0"/>
              <a:t>тұқымқуалайтынын</a:t>
            </a:r>
            <a:r>
              <a:rPr lang="ru-RU" sz="2400" dirty="0" smtClean="0"/>
              <a:t> </a:t>
            </a:r>
            <a:r>
              <a:rPr lang="ru-RU" sz="2400" dirty="0" err="1"/>
              <a:t>алғаш</a:t>
            </a:r>
            <a:r>
              <a:rPr lang="ru-RU" sz="2400" dirty="0"/>
              <a:t> </a:t>
            </a:r>
            <a:r>
              <a:rPr lang="ru-RU" sz="2400" dirty="0" err="1"/>
              <a:t>рет</a:t>
            </a:r>
            <a:r>
              <a:rPr lang="ru-RU" sz="2400" dirty="0"/>
              <a:t> </a:t>
            </a:r>
            <a:r>
              <a:rPr lang="ru-RU" sz="2400" dirty="0" err="1"/>
              <a:t>көрсеткен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b="1" dirty="0" err="1"/>
              <a:t>Радиобиологияның</a:t>
            </a:r>
            <a:r>
              <a:rPr lang="ru-RU" altLang="ru-RU" b="1" dirty="0"/>
              <a:t> </a:t>
            </a:r>
            <a:r>
              <a:rPr lang="ru-RU" altLang="ru-RU" b="1" dirty="0" err="1"/>
              <a:t>қалыптасу</a:t>
            </a:r>
            <a:r>
              <a:rPr lang="ru-RU" altLang="ru-RU" b="1" dirty="0"/>
              <a:t> </a:t>
            </a:r>
            <a:r>
              <a:rPr lang="ru-RU" altLang="ru-RU" b="1" dirty="0" err="1"/>
              <a:t>тарихы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45483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i="1" dirty="0"/>
              <a:t>Радиобиология </a:t>
            </a:r>
            <a:r>
              <a:rPr lang="ru-RU" sz="2800" b="1" i="1" dirty="0" err="1"/>
              <a:t>дамуының</a:t>
            </a:r>
            <a:r>
              <a:rPr lang="ru-RU" sz="2800" b="1" i="1" dirty="0"/>
              <a:t> </a:t>
            </a:r>
            <a:r>
              <a:rPr lang="ru-RU" sz="2800" b="1" i="1" dirty="0" err="1"/>
              <a:t>қазіргі</a:t>
            </a:r>
            <a:r>
              <a:rPr lang="ru-RU" sz="2800" b="1" i="1" dirty="0"/>
              <a:t> </a:t>
            </a:r>
            <a:r>
              <a:rPr lang="ru-RU" sz="2800" b="1" i="1" dirty="0" err="1"/>
              <a:t>кезеңі</a:t>
            </a:r>
            <a:r>
              <a:rPr lang="ru-RU" sz="2800" b="1" i="1" dirty="0"/>
              <a:t> </a:t>
            </a:r>
            <a:r>
              <a:rPr lang="ru-RU" sz="2400" dirty="0"/>
              <a:t>(1945 </a:t>
            </a:r>
            <a:r>
              <a:rPr lang="ru-RU" sz="2400" dirty="0" err="1"/>
              <a:t>жылдан</a:t>
            </a:r>
            <a:r>
              <a:rPr lang="ru-RU" sz="2400" dirty="0"/>
              <a:t> - </a:t>
            </a:r>
            <a:r>
              <a:rPr lang="ru-RU" sz="2400" dirty="0" err="1"/>
              <a:t>бүгінгі</a:t>
            </a:r>
            <a:r>
              <a:rPr lang="ru-RU" sz="2400" dirty="0"/>
              <a:t> </a:t>
            </a:r>
            <a:r>
              <a:rPr lang="ru-RU" sz="2400" dirty="0" err="1" smtClean="0"/>
              <a:t>күндерге</a:t>
            </a:r>
            <a:r>
              <a:rPr lang="ru-RU" sz="2400" dirty="0" smtClean="0"/>
              <a:t> </a:t>
            </a:r>
            <a:r>
              <a:rPr lang="ru-RU" sz="2400" dirty="0" err="1" smtClean="0"/>
              <a:t>дейін</a:t>
            </a:r>
            <a:r>
              <a:rPr lang="ru-RU" sz="2400" dirty="0"/>
              <a:t>). </a:t>
            </a:r>
            <a:endParaRPr lang="ru-RU" sz="2400" dirty="0" smtClean="0"/>
          </a:p>
          <a:p>
            <a:pPr algn="just"/>
            <a:r>
              <a:rPr lang="ru-RU" sz="2400" b="1" i="1" dirty="0" smtClean="0"/>
              <a:t>1955 </a:t>
            </a:r>
            <a:r>
              <a:rPr lang="ru-RU" sz="2400" b="1" i="1" dirty="0" err="1"/>
              <a:t>жылы</a:t>
            </a:r>
            <a:r>
              <a:rPr lang="ru-RU" sz="2400" b="1" i="1" dirty="0"/>
              <a:t> Женева </a:t>
            </a:r>
            <a:r>
              <a:rPr lang="ru-RU" sz="2400" dirty="0" err="1"/>
              <a:t>қаласында</a:t>
            </a:r>
            <a:r>
              <a:rPr lang="ru-RU" sz="2400" dirty="0"/>
              <a:t> атом </a:t>
            </a:r>
            <a:r>
              <a:rPr lang="ru-RU" sz="2400" dirty="0" err="1"/>
              <a:t>энергиясының</a:t>
            </a:r>
            <a:r>
              <a:rPr lang="ru-RU" sz="2400" dirty="0"/>
              <a:t> </a:t>
            </a:r>
            <a:r>
              <a:rPr lang="ru-RU" sz="2400" dirty="0" err="1"/>
              <a:t>бейбітшілік</a:t>
            </a:r>
            <a:r>
              <a:rPr lang="ru-RU" sz="2400" dirty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ғана</a:t>
            </a:r>
            <a:r>
              <a:rPr lang="ru-RU" sz="2400" dirty="0" smtClean="0"/>
              <a:t> </a:t>
            </a:r>
            <a:r>
              <a:rPr lang="ru-RU" sz="2400" dirty="0" err="1"/>
              <a:t>пайдалану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конференцияда</a:t>
            </a:r>
            <a:r>
              <a:rPr lang="ru-RU" sz="2400" dirty="0"/>
              <a:t> </a:t>
            </a:r>
            <a:r>
              <a:rPr lang="ru-RU" sz="2400" b="1" i="1" dirty="0"/>
              <a:t>радиобиология </a:t>
            </a:r>
            <a:r>
              <a:rPr lang="ru-RU" sz="2400" b="1" i="1" dirty="0" err="1"/>
              <a:t>сұрақтары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халықаралық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деңгейде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талқыланды</a:t>
            </a:r>
            <a:r>
              <a:rPr lang="ru-RU" sz="2400" b="1" i="1" dirty="0"/>
              <a:t>. </a:t>
            </a:r>
            <a:r>
              <a:rPr lang="ru-RU" sz="2400" dirty="0" err="1"/>
              <a:t>Себебі</a:t>
            </a:r>
            <a:r>
              <a:rPr lang="ru-RU" sz="2400" dirty="0"/>
              <a:t> 1945 ж. Хиросима </a:t>
            </a:r>
            <a:r>
              <a:rPr lang="ru-RU" sz="2400" dirty="0" err="1"/>
              <a:t>және</a:t>
            </a:r>
            <a:r>
              <a:rPr lang="ru-RU" sz="2400" dirty="0"/>
              <a:t> Нагасаки </a:t>
            </a:r>
            <a:r>
              <a:rPr lang="ru-RU" sz="2400" dirty="0" err="1" smtClean="0"/>
              <a:t>қалаларында</a:t>
            </a:r>
            <a:r>
              <a:rPr lang="ru-RU" sz="2400" dirty="0" smtClean="0"/>
              <a:t> атом </a:t>
            </a:r>
            <a:r>
              <a:rPr lang="ru-RU" sz="2400" dirty="0" err="1"/>
              <a:t>жарылыстары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, </a:t>
            </a:r>
            <a:r>
              <a:rPr lang="ru-RU" sz="2400" dirty="0" err="1"/>
              <a:t>содан</a:t>
            </a:r>
            <a:r>
              <a:rPr lang="ru-RU" sz="2400" dirty="0"/>
              <a:t> </a:t>
            </a:r>
            <a:r>
              <a:rPr lang="ru-RU" sz="2400" dirty="0" err="1"/>
              <a:t>кейін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мемлекеттердің</a:t>
            </a:r>
            <a:r>
              <a:rPr lang="ru-RU" sz="2400" dirty="0"/>
              <a:t> </a:t>
            </a:r>
            <a:r>
              <a:rPr lang="ru-RU" sz="2400" dirty="0" err="1" smtClean="0"/>
              <a:t>полигондарында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бірнеше</a:t>
            </a:r>
            <a:r>
              <a:rPr lang="ru-RU" sz="2400" dirty="0" smtClean="0"/>
              <a:t> </a:t>
            </a:r>
            <a:r>
              <a:rPr lang="ru-RU" sz="2400" dirty="0" err="1"/>
              <a:t>атомдық</a:t>
            </a:r>
            <a:r>
              <a:rPr lang="ru-RU" sz="2400" dirty="0"/>
              <a:t> </a:t>
            </a:r>
            <a:r>
              <a:rPr lang="ru-RU" sz="2400" dirty="0" err="1"/>
              <a:t>жарылыстар</a:t>
            </a:r>
            <a:r>
              <a:rPr lang="ru-RU" sz="2400" dirty="0"/>
              <a:t> </a:t>
            </a:r>
            <a:r>
              <a:rPr lang="ru-RU" sz="2400" dirty="0" err="1"/>
              <a:t>жасалғаннан</a:t>
            </a:r>
            <a:r>
              <a:rPr lang="ru-RU" sz="2400" dirty="0"/>
              <a:t> </a:t>
            </a:r>
            <a:r>
              <a:rPr lang="ru-RU" sz="2400" dirty="0" err="1"/>
              <a:t>кейін</a:t>
            </a:r>
            <a:r>
              <a:rPr lang="ru-RU" sz="2400" dirty="0"/>
              <a:t> </a:t>
            </a:r>
            <a:r>
              <a:rPr lang="ru-RU" sz="2400" dirty="0" err="1"/>
              <a:t>Жердің</a:t>
            </a:r>
            <a:r>
              <a:rPr lang="ru-RU" sz="2400" dirty="0"/>
              <a:t> </a:t>
            </a:r>
            <a:r>
              <a:rPr lang="ru-RU" sz="2400" dirty="0" err="1"/>
              <a:t>радиациялық</a:t>
            </a:r>
            <a:r>
              <a:rPr lang="ru-RU" sz="2400" dirty="0"/>
              <a:t> </a:t>
            </a:r>
            <a:r>
              <a:rPr lang="ru-RU" sz="2400" dirty="0" smtClean="0"/>
              <a:t>фоны </a:t>
            </a:r>
            <a:r>
              <a:rPr lang="ru-RU" sz="2400" dirty="0" err="1" smtClean="0"/>
              <a:t>айтарлықтай</a:t>
            </a:r>
            <a:r>
              <a:rPr lang="ru-RU" sz="2400" dirty="0" smtClean="0"/>
              <a:t> </a:t>
            </a:r>
            <a:r>
              <a:rPr lang="ru-RU" sz="2400" dirty="0" err="1"/>
              <a:t>жоғарылады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86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Биологиялық жүйелердің жарықты жұтуы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00174"/>
            <a:ext cx="7408333" cy="462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Жарық</a:t>
            </a:r>
            <a:r>
              <a:rPr lang="ru-RU" sz="2000" dirty="0"/>
              <a:t> –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толқын</a:t>
            </a:r>
            <a:r>
              <a:rPr lang="ru-RU" sz="2000" dirty="0"/>
              <a:t> </a:t>
            </a:r>
            <a:r>
              <a:rPr lang="ru-RU" sz="2000" dirty="0" err="1"/>
              <a:t>ұзындықтары</a:t>
            </a:r>
            <a:r>
              <a:rPr lang="ru-RU" sz="2000" dirty="0"/>
              <a:t> ( λ )=</a:t>
            </a:r>
            <a:r>
              <a:rPr lang="ru-RU" sz="2000" dirty="0">
                <a:latin typeface="Times New Roman"/>
                <a:ea typeface="Calibri"/>
              </a:rPr>
              <a:t>4∙ 10</a:t>
            </a:r>
            <a:r>
              <a:rPr lang="ru-RU" sz="2000" baseline="30000" dirty="0">
                <a:latin typeface="Times New Roman"/>
                <a:ea typeface="Calibri"/>
              </a:rPr>
              <a:t>-7</a:t>
            </a:r>
            <a:r>
              <a:rPr lang="ru-RU" sz="2000" dirty="0">
                <a:latin typeface="Times New Roman"/>
                <a:ea typeface="Calibri"/>
              </a:rPr>
              <a:t>м - 8∙10</a:t>
            </a:r>
            <a:r>
              <a:rPr lang="ru-RU" sz="2000" baseline="30000" dirty="0">
                <a:latin typeface="Times New Roman"/>
                <a:ea typeface="Calibri"/>
              </a:rPr>
              <a:t>-7</a:t>
            </a:r>
            <a:r>
              <a:rPr lang="ru-RU" sz="2000" dirty="0">
                <a:latin typeface="Times New Roman"/>
                <a:ea typeface="Calibri"/>
              </a:rPr>
              <a:t> м </a:t>
            </a:r>
            <a:r>
              <a:rPr lang="ru-RU" sz="2000" dirty="0" err="1">
                <a:latin typeface="Times New Roman"/>
                <a:ea typeface="Calibri"/>
              </a:rPr>
              <a:t>болатын</a:t>
            </a:r>
            <a:r>
              <a:rPr lang="ru-RU" sz="2000" dirty="0">
                <a:latin typeface="Times New Roman"/>
                <a:ea typeface="Calibri"/>
              </a:rPr>
              <a:t> </a:t>
            </a:r>
            <a:r>
              <a:rPr lang="ru-RU" sz="2000" dirty="0" err="1">
                <a:latin typeface="Times New Roman"/>
                <a:ea typeface="Calibri"/>
              </a:rPr>
              <a:t>элоктромагниттік</a:t>
            </a:r>
            <a:r>
              <a:rPr lang="ru-RU" sz="2000" dirty="0">
                <a:latin typeface="Times New Roman"/>
                <a:ea typeface="Calibri"/>
              </a:rPr>
              <a:t> </a:t>
            </a:r>
            <a:r>
              <a:rPr lang="ru-RU" sz="2000" dirty="0" err="1">
                <a:latin typeface="Times New Roman"/>
                <a:ea typeface="Calibri"/>
              </a:rPr>
              <a:t>толқындар</a:t>
            </a:r>
            <a:r>
              <a:rPr lang="ru-RU" sz="2000" dirty="0">
                <a:latin typeface="Times New Roman"/>
                <a:ea typeface="Calibri"/>
              </a:rPr>
              <a:t>. </a:t>
            </a:r>
            <a:endParaRPr lang="ru-RU" sz="2000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8282136" cy="34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://electricalschool.info/uploads/posts/2012-01/132621339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205507" cy="5445224"/>
          </a:xfrm>
          <a:prstGeom prst="rect">
            <a:avLst/>
          </a:prstGeom>
          <a:noFill/>
        </p:spPr>
      </p:pic>
      <p:pic>
        <p:nvPicPr>
          <p:cNvPr id="1034" name="Picture 10" descr="http://www.13min.ru/wp-content/uploads/2013/04/Shkala-jelektromagnitnyh-vol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4547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5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әрекеттеседі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бөлшегі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квант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фотон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Е=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Мұндағы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  <a:tabLst>
                <a:tab pos="119062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тұрақты шама,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h= 6,63∙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-34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Дж∙с,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ұзындығымен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формуламен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υ=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с/ </a:t>
            </a:r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жылдамдығы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вакуумда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3∙ 10 8   м/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8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64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rgbClr val="000066"/>
                </a:solidFill>
              </a:rPr>
              <a:t>Негізгі сұрақтар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dirty="0" smtClean="0"/>
              <a:t>Радиациялық биофизика радиобиология ғылымының бір саласы ретінде.</a:t>
            </a:r>
          </a:p>
          <a:p>
            <a:r>
              <a:rPr lang="kk-KZ" sz="2400" dirty="0" smtClean="0"/>
              <a:t>Радиациялық биофизиканың қысқаша даму тарихы.</a:t>
            </a:r>
          </a:p>
          <a:p>
            <a:r>
              <a:rPr lang="kk-KZ" sz="2400" dirty="0" smtClean="0"/>
              <a:t>Радиоактивтілік және оның түрлері.</a:t>
            </a:r>
          </a:p>
          <a:p>
            <a:r>
              <a:rPr lang="kk-KZ" sz="2400" dirty="0" smtClean="0"/>
              <a:t>Иондаушы сәулелердің түрлері мен қасиеттері.</a:t>
            </a:r>
          </a:p>
          <a:p>
            <a:r>
              <a:rPr lang="kk-KZ" sz="2400" dirty="0" smtClean="0"/>
              <a:t>Радиобиологиялық дозиметрия.</a:t>
            </a:r>
          </a:p>
          <a:p>
            <a:r>
              <a:rPr lang="kk-KZ" sz="2400" dirty="0" smtClean="0"/>
              <a:t>Радиоактивті заттардың адам организміне түсу жолдары.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531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66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Иондаушы радиация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229600" cy="1440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altLang="ru-RU" sz="2800" b="1" i="1" dirty="0">
                <a:solidFill>
                  <a:schemeClr val="tx1"/>
                </a:solidFill>
              </a:rPr>
              <a:t>Радиация</a:t>
            </a:r>
            <a:r>
              <a:rPr lang="ru-RU" altLang="ru-RU" sz="2400" dirty="0">
                <a:solidFill>
                  <a:srgbClr val="FF3300"/>
                </a:solidFill>
              </a:rPr>
              <a:t> </a:t>
            </a:r>
            <a:r>
              <a:rPr lang="ru-RU" altLang="ru-RU" sz="2400" dirty="0" smtClean="0"/>
              <a:t>(</a:t>
            </a:r>
            <a:r>
              <a:rPr lang="ru-RU" altLang="ru-RU" sz="2400" dirty="0" err="1" smtClean="0"/>
              <a:t>сәуле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шығару</a:t>
            </a:r>
            <a:r>
              <a:rPr lang="ru-RU" altLang="ru-RU" sz="2400" dirty="0" smtClean="0"/>
              <a:t>) </a:t>
            </a:r>
            <a:r>
              <a:rPr lang="ru-RU" altLang="ru-RU" sz="2400" dirty="0"/>
              <a:t>– </a:t>
            </a:r>
            <a:r>
              <a:rPr lang="ru-RU" altLang="ru-RU" sz="2400" dirty="0" err="1" smtClean="0"/>
              <a:t>қандай</a:t>
            </a:r>
            <a:r>
              <a:rPr lang="ru-RU" altLang="ru-RU" sz="2400" dirty="0" smtClean="0"/>
              <a:t> да </a:t>
            </a:r>
            <a:r>
              <a:rPr lang="ru-RU" altLang="ru-RU" sz="2400" dirty="0" err="1" smtClean="0"/>
              <a:t>бір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сәулелену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көзінен</a:t>
            </a:r>
            <a:r>
              <a:rPr lang="ru-RU" altLang="ru-RU" sz="2400" dirty="0" smtClean="0"/>
              <a:t> (</a:t>
            </a:r>
            <a:r>
              <a:rPr lang="ru-RU" altLang="ru-RU" sz="2400" dirty="0" err="1" smtClean="0"/>
              <a:t>электромагниттік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жылулық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гравитациялық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ғарыштық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ядролық</a:t>
            </a:r>
            <a:r>
              <a:rPr lang="ru-RU" altLang="ru-RU" sz="2400" dirty="0" smtClean="0"/>
              <a:t>) </a:t>
            </a:r>
            <a:r>
              <a:rPr lang="ru-RU" altLang="ru-RU" sz="2400" dirty="0" err="1" smtClean="0"/>
              <a:t>босап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шығатын</a:t>
            </a:r>
            <a:r>
              <a:rPr lang="ru-RU" altLang="ru-RU" sz="2400" dirty="0" smtClean="0"/>
              <a:t> энергия.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852936"/>
            <a:ext cx="8229600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err="1" smtClean="0"/>
              <a:t>Энергиясы</a:t>
            </a:r>
            <a:r>
              <a:rPr lang="ru-RU" sz="2400" dirty="0" smtClean="0"/>
              <a:t> </a:t>
            </a:r>
            <a:r>
              <a:rPr lang="ru-RU" sz="2400" dirty="0" err="1" smtClean="0"/>
              <a:t>иондалу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потенциалынан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жоғары</a:t>
            </a:r>
            <a:r>
              <a:rPr lang="ru-RU" sz="2400" dirty="0" smtClean="0"/>
              <a:t> (</a:t>
            </a:r>
            <a:r>
              <a:rPr lang="en-US" sz="2400" dirty="0" smtClean="0"/>
              <a:t>&gt;10</a:t>
            </a:r>
            <a:r>
              <a:rPr lang="kk-KZ" sz="2400" dirty="0" smtClean="0"/>
              <a:t>эВ), </a:t>
            </a:r>
            <a:r>
              <a:rPr lang="ru-RU" sz="2400" dirty="0" err="1"/>
              <a:t>с</a:t>
            </a:r>
            <a:r>
              <a:rPr lang="ru-RU" sz="2400" dirty="0" err="1" smtClean="0"/>
              <a:t>әулелендірілген</a:t>
            </a:r>
            <a:r>
              <a:rPr lang="ru-RU" sz="2400" dirty="0" smtClean="0"/>
              <a:t> </a:t>
            </a:r>
            <a:r>
              <a:rPr lang="ru-RU" sz="2400" dirty="0" err="1"/>
              <a:t>заттың</a:t>
            </a:r>
            <a:r>
              <a:rPr lang="ru-RU" sz="2400" dirty="0"/>
              <a:t> </a:t>
            </a:r>
            <a:r>
              <a:rPr lang="ru-RU" sz="2400" dirty="0" err="1"/>
              <a:t>құрамындағы</a:t>
            </a:r>
            <a:r>
              <a:rPr lang="ru-RU" sz="2400" dirty="0"/>
              <a:t> </a:t>
            </a:r>
            <a:r>
              <a:rPr lang="ru-RU" sz="2400" dirty="0" err="1"/>
              <a:t>атомдар</a:t>
            </a:r>
            <a:r>
              <a:rPr lang="ru-RU" sz="2400" dirty="0"/>
              <a:t> мен </a:t>
            </a:r>
            <a:r>
              <a:rPr lang="ru-RU" sz="2400" dirty="0" err="1"/>
              <a:t>молекулаларды</a:t>
            </a:r>
            <a:r>
              <a:rPr lang="ru-RU" sz="2400" dirty="0"/>
              <a:t> </a:t>
            </a:r>
            <a:r>
              <a:rPr lang="ru-RU" sz="2400" dirty="0" err="1"/>
              <a:t>иондарға</a:t>
            </a:r>
            <a:r>
              <a:rPr lang="ru-RU" sz="2400" dirty="0"/>
              <a:t> </a:t>
            </a:r>
            <a:r>
              <a:rPr lang="ru-RU" sz="2400" dirty="0" err="1"/>
              <a:t>айналдыратын</a:t>
            </a:r>
            <a:r>
              <a:rPr lang="ru-RU" sz="2400" dirty="0"/>
              <a:t> </a:t>
            </a:r>
            <a:r>
              <a:rPr lang="ru-RU" sz="2400" dirty="0" err="1"/>
              <a:t>сәулелерді</a:t>
            </a:r>
            <a:r>
              <a:rPr lang="ru-RU" sz="2400" dirty="0"/>
              <a:t> </a:t>
            </a:r>
            <a:r>
              <a:rPr lang="ru-RU" sz="2800" b="1" i="1" dirty="0" err="1"/>
              <a:t>иондаушы</a:t>
            </a:r>
            <a:r>
              <a:rPr lang="ru-RU" sz="2800" b="1" i="1" dirty="0"/>
              <a:t> </a:t>
            </a:r>
            <a:r>
              <a:rPr lang="ru-RU" sz="2800" b="1" i="1" dirty="0" err="1"/>
              <a:t>сәулелер</a:t>
            </a:r>
            <a:r>
              <a:rPr lang="ru-RU" sz="2800" b="1" i="1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айтады</a:t>
            </a:r>
            <a:r>
              <a:rPr lang="ru-RU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633" y="4789829"/>
            <a:ext cx="82089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i="1" dirty="0" smtClean="0"/>
              <a:t>Иондаушы сәулелердің өзіне тән екі негізгі ерекшелігі бар: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/>
              <a:t>Заттардан өту қабілеті жоғары;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 smtClean="0"/>
              <a:t>Заттардан өту кезінде оның атом мен молекуларымен әсерлеседі де оларды қоздырады, нәтижесінде олар иондалады.</a:t>
            </a:r>
          </a:p>
        </p:txBody>
      </p:sp>
    </p:spTree>
    <p:extLst>
      <p:ext uri="{BB962C8B-B14F-4D97-AF65-F5344CB8AC3E}">
        <p14:creationId xmlns:p14="http://schemas.microsoft.com/office/powerpoint/2010/main" val="8094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766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Иондаушы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әулелердің физикалық табиғаты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960440" cy="9541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err="1"/>
              <a:t>э</a:t>
            </a:r>
            <a:r>
              <a:rPr lang="ru-RU" sz="2800" b="1" i="1" dirty="0" err="1" smtClean="0"/>
              <a:t>лектромагниттік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иондаушы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сәулелер</a:t>
            </a:r>
            <a:r>
              <a:rPr lang="ru-RU" sz="2800" b="1" i="1" dirty="0" smtClean="0"/>
              <a:t> 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3" y="1628800"/>
            <a:ext cx="388843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/>
              <a:t>корпускулярлық</a:t>
            </a:r>
            <a:r>
              <a:rPr lang="ru-RU" sz="2800" b="1" i="1" dirty="0"/>
              <a:t> </a:t>
            </a:r>
            <a:r>
              <a:rPr lang="ru-RU" sz="2800" b="1" i="1" dirty="0" err="1"/>
              <a:t>иондаушы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сәулелер</a:t>
            </a:r>
            <a:r>
              <a:rPr lang="ru-RU" sz="2800" b="1" i="1" dirty="0" smtClean="0"/>
              <a:t> 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00843"/>
            <a:ext cx="4032448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Қысқа толқынды сәулелер:</a:t>
            </a:r>
          </a:p>
          <a:p>
            <a:pPr algn="ctr"/>
            <a:r>
              <a:rPr lang="kk-KZ" sz="2800" b="1" i="1" dirty="0" smtClean="0"/>
              <a:t>Рентген</a:t>
            </a:r>
            <a:r>
              <a:rPr lang="kk-KZ" sz="2400" dirty="0" smtClean="0"/>
              <a:t> және </a:t>
            </a:r>
            <a:r>
              <a:rPr lang="el-GR" sz="2800" b="1" i="1" dirty="0" smtClean="0"/>
              <a:t>γ</a:t>
            </a:r>
            <a:r>
              <a:rPr lang="kk-KZ" sz="2800" b="1" i="1" dirty="0" smtClean="0"/>
              <a:t>-сәулелер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1357" y="2883475"/>
            <a:ext cx="389509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/>
              <a:t>тыныштық</a:t>
            </a:r>
            <a:r>
              <a:rPr lang="ru-RU" sz="2400" dirty="0"/>
              <a:t> </a:t>
            </a:r>
            <a:r>
              <a:rPr lang="ru-RU" sz="2400" dirty="0" err="1"/>
              <a:t>массасына</a:t>
            </a:r>
            <a:r>
              <a:rPr lang="ru-RU" sz="2400" dirty="0"/>
              <a:t> </a:t>
            </a:r>
            <a:r>
              <a:rPr lang="ru-RU" sz="2400" dirty="0" err="1"/>
              <a:t>ие</a:t>
            </a:r>
            <a:r>
              <a:rPr lang="ru-RU" sz="2400" dirty="0"/>
              <a:t> </a:t>
            </a:r>
            <a:r>
              <a:rPr lang="ru-RU" sz="2400" dirty="0" err="1" smtClean="0"/>
              <a:t>болатын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сәулелерді</a:t>
            </a:r>
            <a:r>
              <a:rPr lang="ru-RU" sz="2400" dirty="0" smtClean="0"/>
              <a:t> </a:t>
            </a:r>
            <a:r>
              <a:rPr lang="ru-RU" sz="2400" dirty="0" err="1" smtClean="0"/>
              <a:t>жатқызады</a:t>
            </a:r>
            <a:r>
              <a:rPr lang="ru-RU" sz="2400" dirty="0"/>
              <a:t>: </a:t>
            </a:r>
            <a:r>
              <a:rPr lang="el-GR" sz="2400" b="1" i="1" dirty="0" smtClean="0"/>
              <a:t>α</a:t>
            </a:r>
            <a:r>
              <a:rPr lang="ru-RU" sz="2400" b="1" i="1" dirty="0" smtClean="0"/>
              <a:t>-</a:t>
            </a:r>
            <a:r>
              <a:rPr lang="ru-RU" sz="2400" b="1" i="1" dirty="0" err="1" smtClean="0"/>
              <a:t>бөлшектер</a:t>
            </a:r>
            <a:r>
              <a:rPr lang="ru-RU" sz="2400" b="1" i="1" dirty="0"/>
              <a:t>, </a:t>
            </a:r>
            <a:r>
              <a:rPr lang="el-GR" sz="2400" b="1" i="1" dirty="0" smtClean="0"/>
              <a:t>β</a:t>
            </a:r>
            <a:r>
              <a:rPr lang="ru-RU" sz="2400" b="1" i="1" dirty="0" smtClean="0"/>
              <a:t>-</a:t>
            </a:r>
            <a:r>
              <a:rPr lang="ru-RU" sz="2400" b="1" i="1" dirty="0" err="1" smtClean="0"/>
              <a:t>бөлшектер</a:t>
            </a:r>
            <a:r>
              <a:rPr lang="ru-RU" sz="2400" b="1" i="1" dirty="0"/>
              <a:t>, </a:t>
            </a:r>
            <a:r>
              <a:rPr lang="ru-RU" sz="2400" b="1" i="1" dirty="0" err="1"/>
              <a:t>нейтрондар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протондар</a:t>
            </a:r>
            <a:r>
              <a:rPr lang="ru-RU" sz="2400" b="1" i="1" dirty="0"/>
              <a:t>, </a:t>
            </a:r>
            <a:r>
              <a:rPr lang="el-GR" sz="2400" b="1" i="1" dirty="0" smtClean="0"/>
              <a:t>π</a:t>
            </a:r>
            <a:r>
              <a:rPr lang="ru-RU" sz="2400" b="1" i="1" dirty="0" smtClean="0"/>
              <a:t>-</a:t>
            </a:r>
            <a:r>
              <a:rPr lang="ru-RU" sz="2400" b="1" i="1" dirty="0" err="1" smtClean="0"/>
              <a:t>мезондар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ауыр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иондар</a:t>
            </a:r>
            <a:r>
              <a:rPr lang="ru-RU" sz="2400" b="1" i="1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т.б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http://www.playcast.ru/uploads/2014/06/14/89343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89128"/>
            <a:ext cx="1907704" cy="20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rlddaily.ca/wp-content/uploads/2013/12/atom_w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2931"/>
            <a:ext cx="2064854" cy="215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08912" cy="7920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i="1" dirty="0" smtClean="0"/>
              <a:t>Рентген сәулелері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196752"/>
            <a:ext cx="8229600" cy="54726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kk-KZ" sz="2800" b="1" i="1" dirty="0" smtClean="0"/>
              <a:t>Рентген сәулелері </a:t>
            </a:r>
            <a:r>
              <a:rPr lang="kk-KZ" sz="2400" dirty="0" smtClean="0"/>
              <a:t>деп толқын ұзындығы 1 нм-ден кіші электромагниттік толқындарды айтады.</a:t>
            </a:r>
          </a:p>
          <a:p>
            <a:pPr algn="just"/>
            <a:r>
              <a:rPr lang="kk-KZ" sz="2400" dirty="0" smtClean="0"/>
              <a:t>Рентген сәулелері шапшаң электрондардың атом өрісінде тежелу нәтижесінде пайда болады.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21" y="3044915"/>
            <a:ext cx="6332149" cy="3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8255FC-AFDB-4D53-AD88-B93708E2BDE4}"/>
              </a:ext>
            </a:extLst>
          </p:cNvPr>
          <p:cNvSpPr txBox="1"/>
          <p:nvPr/>
        </p:nvSpPr>
        <p:spPr>
          <a:xfrm>
            <a:off x="107504" y="404664"/>
            <a:ext cx="8928992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539750" algn="just"/>
            <a:r>
              <a:rPr lang="ru-RU" b="1" dirty="0">
                <a:solidFill>
                  <a:srgbClr val="FF0000"/>
                </a:solidFill>
              </a:rPr>
              <a:t>Рентген </a:t>
            </a:r>
            <a:r>
              <a:rPr lang="ru-RU" b="1" dirty="0" err="1">
                <a:solidFill>
                  <a:srgbClr val="FF0000"/>
                </a:solidFill>
              </a:rPr>
              <a:t>сәулелерінің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ашылуы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  <a:p>
            <a:pPr indent="539750"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сәулелер</a:t>
            </a:r>
            <a:r>
              <a:rPr lang="ru-RU" dirty="0"/>
              <a:t> 1895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неміс</a:t>
            </a:r>
            <a:r>
              <a:rPr lang="ru-RU" dirty="0"/>
              <a:t> </a:t>
            </a:r>
            <a:r>
              <a:rPr lang="ru-RU" dirty="0" err="1"/>
              <a:t>физигі</a:t>
            </a:r>
            <a:r>
              <a:rPr lang="ru-RU" dirty="0"/>
              <a:t> Вильгельм Рентген </a:t>
            </a:r>
            <a:r>
              <a:rPr lang="ru-RU" dirty="0" err="1"/>
              <a:t>ашқан</a:t>
            </a:r>
            <a:r>
              <a:rPr lang="ru-RU" dirty="0"/>
              <a:t>. </a:t>
            </a:r>
          </a:p>
          <a:p>
            <a:pPr indent="539750" algn="just"/>
            <a:r>
              <a:rPr lang="ru-RU" dirty="0" err="1"/>
              <a:t>Разрядтық</a:t>
            </a:r>
            <a:r>
              <a:rPr lang="ru-RU" dirty="0"/>
              <a:t> </a:t>
            </a:r>
            <a:r>
              <a:rPr lang="ru-RU" dirty="0" err="1"/>
              <a:t>түтіктерде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шапшаң</a:t>
            </a:r>
            <a:r>
              <a:rPr lang="ru-RU" dirty="0"/>
              <a:t> </a:t>
            </a:r>
            <a:r>
              <a:rPr lang="ru-RU" dirty="0" err="1"/>
              <a:t>электрондардың</a:t>
            </a:r>
            <a:r>
              <a:rPr lang="ru-RU" dirty="0"/>
              <a:t> </a:t>
            </a:r>
            <a:r>
              <a:rPr lang="ru-RU" dirty="0" err="1"/>
              <a:t>ағыны</a:t>
            </a:r>
            <a:r>
              <a:rPr lang="ru-RU" dirty="0"/>
              <a:t> </a:t>
            </a:r>
            <a:r>
              <a:rPr lang="ru-RU" dirty="0" err="1"/>
              <a:t>туғызылған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катод </a:t>
            </a:r>
            <a:r>
              <a:rPr lang="ru-RU" dirty="0" err="1"/>
              <a:t>сәулелері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атаған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сәулелердің</a:t>
            </a:r>
            <a:r>
              <a:rPr lang="ru-RU" dirty="0"/>
              <a:t> </a:t>
            </a:r>
            <a:r>
              <a:rPr lang="ru-RU" dirty="0" err="1"/>
              <a:t>табиғаты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сенімді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тиянақтала</a:t>
            </a:r>
            <a:r>
              <a:rPr lang="ru-RU" dirty="0"/>
              <a:t> </a:t>
            </a:r>
            <a:r>
              <a:rPr lang="ru-RU" dirty="0" err="1"/>
              <a:t>қоймаған</a:t>
            </a:r>
            <a:r>
              <a:rPr lang="ru-RU" dirty="0"/>
              <a:t>, тек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сәулелердің</a:t>
            </a:r>
            <a:r>
              <a:rPr lang="ru-RU" dirty="0"/>
              <a:t> </a:t>
            </a:r>
            <a:r>
              <a:rPr lang="ru-RU" dirty="0" err="1"/>
              <a:t>шығатын</a:t>
            </a:r>
            <a:r>
              <a:rPr lang="ru-RU" dirty="0"/>
              <a:t> басы </a:t>
            </a:r>
            <a:r>
              <a:rPr lang="ru-RU" dirty="0" err="1"/>
              <a:t>түтіктің</a:t>
            </a:r>
            <a:r>
              <a:rPr lang="ru-RU" dirty="0"/>
              <a:t> </a:t>
            </a:r>
            <a:r>
              <a:rPr lang="ru-RU" dirty="0" err="1"/>
              <a:t>катодында</a:t>
            </a:r>
            <a:r>
              <a:rPr lang="ru-RU" dirty="0"/>
              <a:t> </a:t>
            </a:r>
            <a:r>
              <a:rPr lang="ru-RU" dirty="0" err="1"/>
              <a:t>екені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мәлім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</a:p>
          <a:p>
            <a:pPr indent="539750" algn="just"/>
            <a:r>
              <a:rPr lang="ru-RU" dirty="0"/>
              <a:t>Катод </a:t>
            </a:r>
            <a:r>
              <a:rPr lang="ru-RU" dirty="0" err="1"/>
              <a:t>сәулелерін</a:t>
            </a:r>
            <a:r>
              <a:rPr lang="ru-RU" dirty="0"/>
              <a:t> </a:t>
            </a:r>
            <a:r>
              <a:rPr lang="ru-RU" dirty="0" err="1"/>
              <a:t>зерттеумен</a:t>
            </a:r>
            <a:r>
              <a:rPr lang="ru-RU" dirty="0"/>
              <a:t> </a:t>
            </a:r>
            <a:r>
              <a:rPr lang="ru-RU" dirty="0" err="1"/>
              <a:t>шұғылданған</a:t>
            </a:r>
            <a:r>
              <a:rPr lang="ru-RU" dirty="0"/>
              <a:t> Рентген, </a:t>
            </a:r>
            <a:r>
              <a:rPr lang="ru-RU" dirty="0" err="1"/>
              <a:t>фотопластина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қағазға</a:t>
            </a:r>
            <a:r>
              <a:rPr lang="ru-RU" dirty="0"/>
              <a:t> </a:t>
            </a:r>
            <a:r>
              <a:rPr lang="ru-RU" dirty="0" err="1"/>
              <a:t>ораулы</a:t>
            </a:r>
            <a:r>
              <a:rPr lang="ru-RU" dirty="0"/>
              <a:t> </a:t>
            </a:r>
            <a:r>
              <a:rPr lang="ru-RU" dirty="0" err="1"/>
              <a:t>тұрғанына</a:t>
            </a:r>
            <a:r>
              <a:rPr lang="ru-RU" dirty="0"/>
              <a:t> </a:t>
            </a:r>
            <a:r>
              <a:rPr lang="ru-RU" dirty="0" err="1"/>
              <a:t>қарамастан</a:t>
            </a:r>
            <a:r>
              <a:rPr lang="ru-RU" dirty="0"/>
              <a:t>, </a:t>
            </a:r>
            <a:r>
              <a:rPr lang="ru-RU" dirty="0" err="1"/>
              <a:t>разрядтық</a:t>
            </a:r>
            <a:r>
              <a:rPr lang="ru-RU" dirty="0"/>
              <a:t> </a:t>
            </a:r>
            <a:r>
              <a:rPr lang="ru-RU" dirty="0" err="1"/>
              <a:t>түтікшенің</a:t>
            </a:r>
            <a:r>
              <a:rPr lang="ru-RU" dirty="0"/>
              <a:t> </a:t>
            </a:r>
            <a:r>
              <a:rPr lang="ru-RU" dirty="0" err="1"/>
              <a:t>маңында</a:t>
            </a:r>
            <a:r>
              <a:rPr lang="ru-RU" dirty="0"/>
              <a:t> </a:t>
            </a:r>
            <a:r>
              <a:rPr lang="ru-RU" dirty="0" err="1"/>
              <a:t>ағарып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. </a:t>
            </a:r>
          </a:p>
          <a:p>
            <a:pPr indent="539750" algn="just"/>
            <a:r>
              <a:rPr lang="ru-RU" dirty="0" err="1"/>
              <a:t>Осыдан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таңқаларлық</a:t>
            </a:r>
            <a:r>
              <a:rPr lang="ru-RU" dirty="0"/>
              <a:t> </a:t>
            </a:r>
            <a:r>
              <a:rPr lang="ru-RU" dirty="0" err="1"/>
              <a:t>құбылысты</a:t>
            </a:r>
            <a:r>
              <a:rPr lang="ru-RU" dirty="0"/>
              <a:t> </a:t>
            </a:r>
            <a:r>
              <a:rPr lang="ru-RU" dirty="0" err="1"/>
              <a:t>байқады</a:t>
            </a:r>
            <a:r>
              <a:rPr lang="ru-RU" dirty="0"/>
              <a:t>. </a:t>
            </a:r>
            <a:r>
              <a:rPr lang="ru-RU" dirty="0" err="1"/>
              <a:t>Барийдің</a:t>
            </a:r>
            <a:r>
              <a:rPr lang="ru-RU" dirty="0"/>
              <a:t> платина </a:t>
            </a:r>
            <a:r>
              <a:rPr lang="ru-RU" dirty="0" err="1"/>
              <a:t>ерітіндісіне</a:t>
            </a:r>
            <a:r>
              <a:rPr lang="ru-RU" dirty="0"/>
              <a:t> </a:t>
            </a:r>
            <a:r>
              <a:rPr lang="ru-RU" dirty="0" err="1"/>
              <a:t>батырылған</a:t>
            </a:r>
            <a:r>
              <a:rPr lang="ru-RU" dirty="0"/>
              <a:t> </a:t>
            </a:r>
            <a:r>
              <a:rPr lang="ru-RU" dirty="0" err="1"/>
              <a:t>қағаз</a:t>
            </a:r>
            <a:r>
              <a:rPr lang="ru-RU" dirty="0"/>
              <a:t> </a:t>
            </a:r>
            <a:r>
              <a:rPr lang="ru-RU" dirty="0" err="1"/>
              <a:t>экранға</a:t>
            </a:r>
            <a:r>
              <a:rPr lang="ru-RU" dirty="0"/>
              <a:t> </a:t>
            </a:r>
            <a:r>
              <a:rPr lang="ru-RU" dirty="0" err="1"/>
              <a:t>разрядтық</a:t>
            </a:r>
            <a:r>
              <a:rPr lang="ru-RU" dirty="0"/>
              <a:t> </a:t>
            </a:r>
            <a:r>
              <a:rPr lang="ru-RU" dirty="0" err="1"/>
              <a:t>түтікшені</a:t>
            </a:r>
            <a:r>
              <a:rPr lang="ru-RU" dirty="0"/>
              <a:t> </a:t>
            </a:r>
            <a:r>
              <a:rPr lang="ru-RU" dirty="0" err="1"/>
              <a:t>орағанда</a:t>
            </a:r>
            <a:r>
              <a:rPr lang="ru-RU" dirty="0"/>
              <a:t>, экран </a:t>
            </a:r>
            <a:r>
              <a:rPr lang="ru-RU" dirty="0" err="1"/>
              <a:t>ағара</a:t>
            </a:r>
            <a:r>
              <a:rPr lang="ru-RU" dirty="0"/>
              <a:t> </a:t>
            </a:r>
            <a:r>
              <a:rPr lang="ru-RU" dirty="0" err="1"/>
              <a:t>бастайтыны</a:t>
            </a:r>
            <a:r>
              <a:rPr lang="ru-RU" dirty="0"/>
              <a:t> </a:t>
            </a:r>
            <a:r>
              <a:rPr lang="ru-RU" dirty="0" err="1"/>
              <a:t>байқалды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үстіне</a:t>
            </a:r>
            <a:r>
              <a:rPr lang="ru-RU" dirty="0"/>
              <a:t> Рентген </a:t>
            </a:r>
            <a:r>
              <a:rPr lang="ru-RU" dirty="0" err="1"/>
              <a:t>түтікше</a:t>
            </a:r>
            <a:r>
              <a:rPr lang="ru-RU" dirty="0"/>
              <a:t> мен </a:t>
            </a:r>
            <a:r>
              <a:rPr lang="ru-RU" dirty="0" err="1"/>
              <a:t>экранның</a:t>
            </a:r>
            <a:r>
              <a:rPr lang="ru-RU" dirty="0"/>
              <a:t> </a:t>
            </a:r>
            <a:r>
              <a:rPr lang="ru-RU" dirty="0" err="1"/>
              <a:t>арасына</a:t>
            </a:r>
            <a:r>
              <a:rPr lang="ru-RU" dirty="0"/>
              <a:t> </a:t>
            </a:r>
            <a:r>
              <a:rPr lang="ru-RU" dirty="0" err="1"/>
              <a:t>қолын</a:t>
            </a:r>
            <a:r>
              <a:rPr lang="ru-RU" dirty="0"/>
              <a:t> </a:t>
            </a:r>
            <a:r>
              <a:rPr lang="ru-RU" dirty="0" err="1"/>
              <a:t>ұстағанда</a:t>
            </a:r>
            <a:r>
              <a:rPr lang="ru-RU" dirty="0"/>
              <a:t> </a:t>
            </a:r>
            <a:r>
              <a:rPr lang="ru-RU" dirty="0" err="1"/>
              <a:t>экранда</a:t>
            </a:r>
            <a:r>
              <a:rPr lang="ru-RU" dirty="0"/>
              <a:t> </a:t>
            </a:r>
            <a:r>
              <a:rPr lang="ru-RU" dirty="0" err="1"/>
              <a:t>қолдың</a:t>
            </a:r>
            <a:r>
              <a:rPr lang="ru-RU" dirty="0"/>
              <a:t> </a:t>
            </a:r>
            <a:r>
              <a:rPr lang="ru-RU" dirty="0" err="1"/>
              <a:t>нобайының</a:t>
            </a:r>
            <a:r>
              <a:rPr lang="ru-RU" dirty="0"/>
              <a:t> </a:t>
            </a:r>
            <a:r>
              <a:rPr lang="ru-RU" dirty="0" err="1"/>
              <a:t>қылаң</a:t>
            </a:r>
            <a:r>
              <a:rPr lang="ru-RU" dirty="0"/>
              <a:t> </a:t>
            </a:r>
            <a:r>
              <a:rPr lang="ru-RU" dirty="0" err="1"/>
              <a:t>реңкінде</a:t>
            </a:r>
            <a:r>
              <a:rPr lang="ru-RU" dirty="0"/>
              <a:t> </a:t>
            </a:r>
            <a:r>
              <a:rPr lang="ru-RU" dirty="0" err="1"/>
              <a:t>сүйектердің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көлеңкелері</a:t>
            </a:r>
            <a:r>
              <a:rPr lang="ru-RU" dirty="0"/>
              <a:t> </a:t>
            </a:r>
            <a:r>
              <a:rPr lang="ru-RU" dirty="0" err="1"/>
              <a:t>көрінеді</a:t>
            </a:r>
            <a:r>
              <a:rPr lang="ru-RU" dirty="0"/>
              <a:t>. </a:t>
            </a:r>
          </a:p>
          <a:p>
            <a:pPr indent="539750" algn="just"/>
            <a:r>
              <a:rPr lang="ru-RU" dirty="0" err="1"/>
              <a:t>Ғалым</a:t>
            </a:r>
            <a:r>
              <a:rPr lang="ru-RU" dirty="0"/>
              <a:t> </a:t>
            </a:r>
            <a:r>
              <a:rPr lang="ru-RU" dirty="0" err="1"/>
              <a:t>разрядтық</a:t>
            </a:r>
            <a:r>
              <a:rPr lang="ru-RU" dirty="0"/>
              <a:t> </a:t>
            </a:r>
            <a:r>
              <a:rPr lang="ru-RU" dirty="0" err="1"/>
              <a:t>түтікшемен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істегенде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 </a:t>
            </a:r>
            <a:r>
              <a:rPr lang="ru-RU" dirty="0" err="1"/>
              <a:t>белгісіз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, </a:t>
            </a:r>
            <a:r>
              <a:rPr lang="ru-RU" dirty="0" err="1"/>
              <a:t>өтімді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болатынын</a:t>
            </a:r>
            <a:r>
              <a:rPr lang="ru-RU" dirty="0"/>
              <a:t> </a:t>
            </a:r>
            <a:r>
              <a:rPr lang="ru-RU" dirty="0" err="1"/>
              <a:t>түсінді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оны Х - </a:t>
            </a:r>
            <a:r>
              <a:rPr lang="ru-RU" dirty="0" err="1"/>
              <a:t>сәулелер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атады</a:t>
            </a:r>
            <a:r>
              <a:rPr lang="ru-RU" dirty="0"/>
              <a:t>. </a:t>
            </a:r>
            <a:r>
              <a:rPr lang="ru-RU" dirty="0" err="1"/>
              <a:t>Соңынан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сәулелерге</a:t>
            </a:r>
            <a:r>
              <a:rPr lang="ru-RU" dirty="0"/>
              <a:t> «рентген </a:t>
            </a:r>
            <a:r>
              <a:rPr lang="ru-RU" dirty="0" err="1"/>
              <a:t>сәулелер</a:t>
            </a:r>
            <a:r>
              <a:rPr lang="ru-RU" dirty="0"/>
              <a:t>» </a:t>
            </a:r>
            <a:r>
              <a:rPr lang="ru-RU" dirty="0" err="1"/>
              <a:t>деген</a:t>
            </a:r>
            <a:r>
              <a:rPr lang="ru-RU" dirty="0"/>
              <a:t> термин </a:t>
            </a:r>
            <a:r>
              <a:rPr lang="ru-RU" dirty="0" err="1"/>
              <a:t>берік</a:t>
            </a:r>
            <a:r>
              <a:rPr lang="ru-RU" dirty="0"/>
              <a:t> </a:t>
            </a:r>
            <a:r>
              <a:rPr lang="ru-RU" dirty="0" err="1"/>
              <a:t>қалыптасты</a:t>
            </a:r>
            <a:r>
              <a:rPr lang="ru-RU" dirty="0"/>
              <a:t>. </a:t>
            </a:r>
          </a:p>
          <a:p>
            <a:pPr indent="539750" algn="just"/>
            <a:r>
              <a:rPr lang="ru-RU" dirty="0"/>
              <a:t>Рентген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катод </a:t>
            </a:r>
            <a:r>
              <a:rPr lang="ru-RU" dirty="0" err="1"/>
              <a:t>сәулелерінің</a:t>
            </a:r>
            <a:r>
              <a:rPr lang="ru-RU" dirty="0"/>
              <a:t> (</a:t>
            </a:r>
            <a:r>
              <a:rPr lang="ru-RU" dirty="0" err="1"/>
              <a:t>шапшаң</a:t>
            </a:r>
            <a:r>
              <a:rPr lang="ru-RU" dirty="0"/>
              <a:t> </a:t>
            </a:r>
            <a:r>
              <a:rPr lang="ru-RU" dirty="0" err="1"/>
              <a:t>электрондар</a:t>
            </a:r>
            <a:r>
              <a:rPr lang="ru-RU" dirty="0"/>
              <a:t> </a:t>
            </a:r>
            <a:r>
              <a:rPr lang="ru-RU" dirty="0" err="1"/>
              <a:t>ағыны</a:t>
            </a:r>
            <a:r>
              <a:rPr lang="ru-RU" dirty="0"/>
              <a:t>) </a:t>
            </a:r>
            <a:r>
              <a:rPr lang="ru-RU" dirty="0" err="1"/>
              <a:t>шыны</a:t>
            </a:r>
            <a:r>
              <a:rPr lang="ru-RU" dirty="0"/>
              <a:t> </a:t>
            </a:r>
            <a:r>
              <a:rPr lang="ru-RU" dirty="0" err="1"/>
              <a:t>түтіктің</a:t>
            </a:r>
            <a:r>
              <a:rPr lang="ru-RU" dirty="0"/>
              <a:t> </a:t>
            </a:r>
            <a:r>
              <a:rPr lang="ru-RU" dirty="0" err="1"/>
              <a:t>қабырғаларына</a:t>
            </a:r>
            <a:r>
              <a:rPr lang="ru-RU" dirty="0"/>
              <a:t> </a:t>
            </a:r>
            <a:r>
              <a:rPr lang="ru-RU" dirty="0" err="1"/>
              <a:t>соқтығысқан</a:t>
            </a:r>
            <a:r>
              <a:rPr lang="ru-RU" dirty="0"/>
              <a:t> </a:t>
            </a:r>
            <a:r>
              <a:rPr lang="ru-RU" dirty="0" err="1"/>
              <a:t>орындарында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болатыны</a:t>
            </a:r>
            <a:r>
              <a:rPr lang="ru-RU" dirty="0"/>
              <a:t> </a:t>
            </a:r>
            <a:r>
              <a:rPr lang="ru-RU" dirty="0" err="1"/>
              <a:t>байқалған</a:t>
            </a:r>
            <a:r>
              <a:rPr lang="ru-RU" dirty="0"/>
              <a:t>. </a:t>
            </a:r>
          </a:p>
          <a:p>
            <a:pPr indent="539750"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орында</a:t>
            </a:r>
            <a:r>
              <a:rPr lang="ru-RU" dirty="0"/>
              <a:t> </a:t>
            </a:r>
            <a:r>
              <a:rPr lang="ru-RU" dirty="0" err="1"/>
              <a:t>шыны</a:t>
            </a:r>
            <a:r>
              <a:rPr lang="ru-RU" dirty="0"/>
              <a:t> </a:t>
            </a:r>
            <a:r>
              <a:rPr lang="ru-RU" dirty="0" err="1"/>
              <a:t>жасаудан</a:t>
            </a:r>
            <a:r>
              <a:rPr lang="ru-RU" dirty="0"/>
              <a:t> </a:t>
            </a:r>
            <a:r>
              <a:rPr lang="ru-RU" dirty="0" err="1"/>
              <a:t>жарық</a:t>
            </a:r>
            <a:r>
              <a:rPr lang="ru-RU" dirty="0"/>
              <a:t> </a:t>
            </a:r>
            <a:r>
              <a:rPr lang="ru-RU" dirty="0" err="1"/>
              <a:t>шығарған</a:t>
            </a:r>
            <a:r>
              <a:rPr lang="ru-RU" dirty="0"/>
              <a:t>. Х - </a:t>
            </a:r>
            <a:r>
              <a:rPr lang="ru-RU" dirty="0" err="1"/>
              <a:t>сәулелер</a:t>
            </a:r>
            <a:r>
              <a:rPr lang="ru-RU" dirty="0"/>
              <a:t> </a:t>
            </a:r>
            <a:r>
              <a:rPr lang="ru-RU" dirty="0" err="1"/>
              <a:t>шапшаң</a:t>
            </a:r>
            <a:r>
              <a:rPr lang="ru-RU" dirty="0"/>
              <a:t> </a:t>
            </a:r>
            <a:r>
              <a:rPr lang="ru-RU" dirty="0" err="1"/>
              <a:t>электрондарды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кедергімен</a:t>
            </a:r>
            <a:r>
              <a:rPr lang="ru-RU" dirty="0"/>
              <a:t> 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 металл </a:t>
            </a:r>
            <a:r>
              <a:rPr lang="ru-RU" dirty="0" err="1"/>
              <a:t>электрондармен</a:t>
            </a:r>
            <a:r>
              <a:rPr lang="ru-RU" dirty="0"/>
              <a:t> </a:t>
            </a:r>
            <a:r>
              <a:rPr lang="ru-RU" dirty="0" err="1"/>
              <a:t>тежегенде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болатынын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тәжірибелер</a:t>
            </a:r>
            <a:r>
              <a:rPr lang="ru-RU" dirty="0"/>
              <a:t> </a:t>
            </a:r>
            <a:r>
              <a:rPr lang="ru-RU" dirty="0" err="1"/>
              <a:t>көрсетті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8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10417-4893-4D35-83F9-85C1DA6CD7B4}"/>
              </a:ext>
            </a:extLst>
          </p:cNvPr>
          <p:cNvSpPr txBox="1"/>
          <p:nvPr/>
        </p:nvSpPr>
        <p:spPr>
          <a:xfrm>
            <a:off x="323528" y="335846"/>
            <a:ext cx="856895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Рентген </a:t>
            </a:r>
            <a:r>
              <a:rPr lang="ru-RU" sz="2400" b="1" dirty="0" err="1">
                <a:solidFill>
                  <a:srgbClr val="FF0000"/>
                </a:solidFill>
              </a:rPr>
              <a:t>сәулелерінің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қасиеттері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sz="2400" dirty="0"/>
              <a:t>Рентген </a:t>
            </a:r>
            <a:r>
              <a:rPr lang="ru-RU" sz="2400" dirty="0" err="1"/>
              <a:t>ашқан</a:t>
            </a:r>
            <a:r>
              <a:rPr lang="ru-RU" sz="2400" dirty="0"/>
              <a:t> </a:t>
            </a:r>
            <a:r>
              <a:rPr lang="ru-RU" sz="2400" dirty="0" err="1"/>
              <a:t>сәулелер</a:t>
            </a:r>
            <a:r>
              <a:rPr lang="ru-RU" sz="2400" dirty="0"/>
              <a:t> </a:t>
            </a:r>
            <a:r>
              <a:rPr lang="ru-RU" sz="2400" dirty="0" err="1"/>
              <a:t>фотопластинаға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, </a:t>
            </a:r>
            <a:r>
              <a:rPr lang="ru-RU" sz="2400" dirty="0" err="1"/>
              <a:t>ауаның</a:t>
            </a:r>
            <a:r>
              <a:rPr lang="ru-RU" sz="2400" dirty="0"/>
              <a:t> </a:t>
            </a:r>
            <a:r>
              <a:rPr lang="ru-RU" sz="2400" dirty="0" err="1"/>
              <a:t>иондалуын</a:t>
            </a:r>
            <a:r>
              <a:rPr lang="ru-RU" sz="2400" dirty="0"/>
              <a:t> </a:t>
            </a:r>
            <a:r>
              <a:rPr lang="ru-RU" sz="2400" dirty="0" err="1"/>
              <a:t>туғызады</a:t>
            </a:r>
            <a:r>
              <a:rPr lang="ru-RU" sz="2400" dirty="0"/>
              <a:t>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dirty="0" err="1"/>
              <a:t>кез</a:t>
            </a:r>
            <a:r>
              <a:rPr lang="ru-RU" sz="2400" dirty="0"/>
              <a:t> </a:t>
            </a:r>
            <a:r>
              <a:rPr lang="ru-RU" sz="2400" dirty="0" err="1"/>
              <a:t>келген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заттардан</a:t>
            </a:r>
            <a:r>
              <a:rPr lang="ru-RU" sz="2400" dirty="0"/>
              <a:t> </a:t>
            </a:r>
            <a:r>
              <a:rPr lang="ru-RU" sz="2400" dirty="0" err="1"/>
              <a:t>айтарлықтай</a:t>
            </a:r>
            <a:r>
              <a:rPr lang="ru-RU" sz="2400" dirty="0"/>
              <a:t> </a:t>
            </a:r>
            <a:r>
              <a:rPr lang="ru-RU" sz="2400" dirty="0" err="1"/>
              <a:t>шағылмайды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сынбайды</a:t>
            </a:r>
            <a:r>
              <a:rPr lang="ru-RU" sz="2400" dirty="0"/>
              <a:t>. </a:t>
            </a:r>
            <a:r>
              <a:rPr lang="ru-RU" sz="2400" dirty="0" err="1"/>
              <a:t>Электромагниттік</a:t>
            </a:r>
            <a:r>
              <a:rPr lang="ru-RU" sz="2400" dirty="0"/>
              <a:t> </a:t>
            </a:r>
            <a:r>
              <a:rPr lang="ru-RU" sz="2400" dirty="0" err="1"/>
              <a:t>өріс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таралу</a:t>
            </a:r>
            <a:r>
              <a:rPr lang="ru-RU" sz="2400" dirty="0"/>
              <a:t> </a:t>
            </a:r>
            <a:r>
              <a:rPr lang="ru-RU" sz="2400" dirty="0" err="1"/>
              <a:t>бағытына</a:t>
            </a:r>
            <a:r>
              <a:rPr lang="ru-RU" sz="2400" dirty="0"/>
              <a:t> </a:t>
            </a:r>
            <a:r>
              <a:rPr lang="ru-RU" sz="2400" dirty="0" err="1"/>
              <a:t>ешқандай</a:t>
            </a:r>
            <a:r>
              <a:rPr lang="ru-RU" sz="2400" dirty="0"/>
              <a:t> </a:t>
            </a:r>
            <a:r>
              <a:rPr lang="ru-RU" sz="2400" dirty="0" err="1"/>
              <a:t>әсерін</a:t>
            </a:r>
            <a:r>
              <a:rPr lang="ru-RU" sz="2400" dirty="0"/>
              <a:t> </a:t>
            </a:r>
            <a:r>
              <a:rPr lang="ru-RU" sz="2400" dirty="0" err="1"/>
              <a:t>тигізбейді</a:t>
            </a:r>
            <a:r>
              <a:rPr lang="ru-RU" sz="2400" dirty="0"/>
              <a:t>. </a:t>
            </a:r>
            <a:r>
              <a:rPr lang="ru-RU" sz="2400" dirty="0" err="1"/>
              <a:t>Осыдан</a:t>
            </a:r>
            <a:r>
              <a:rPr lang="ru-RU" sz="2400" dirty="0"/>
              <a:t> </a:t>
            </a:r>
            <a:r>
              <a:rPr lang="ru-RU" sz="2400" dirty="0" err="1"/>
              <a:t>кейін</a:t>
            </a:r>
            <a:r>
              <a:rPr lang="ru-RU" sz="2400" dirty="0"/>
              <a:t> </a:t>
            </a:r>
            <a:r>
              <a:rPr lang="ru-RU" sz="2400" dirty="0" err="1"/>
              <a:t>бірден</a:t>
            </a:r>
            <a:r>
              <a:rPr lang="ru-RU" sz="2400" dirty="0"/>
              <a:t> рентген </a:t>
            </a:r>
            <a:r>
              <a:rPr lang="ru-RU" sz="2400" dirty="0" err="1"/>
              <a:t>сәулелері</a:t>
            </a:r>
            <a:r>
              <a:rPr lang="ru-RU" sz="2400" dirty="0"/>
              <a:t> </a:t>
            </a:r>
            <a:r>
              <a:rPr lang="ru-RU" sz="2400" dirty="0" err="1"/>
              <a:t>электрондардың</a:t>
            </a:r>
            <a:r>
              <a:rPr lang="ru-RU" sz="2400" dirty="0"/>
              <a:t> </a:t>
            </a:r>
            <a:r>
              <a:rPr lang="ru-RU" sz="2400" dirty="0" err="1"/>
              <a:t>кенет</a:t>
            </a:r>
            <a:r>
              <a:rPr lang="ru-RU" sz="2400" dirty="0"/>
              <a:t> </a:t>
            </a:r>
            <a:r>
              <a:rPr lang="ru-RU" sz="2400" dirty="0" err="1"/>
              <a:t>тежелуінен</a:t>
            </a:r>
            <a:r>
              <a:rPr lang="ru-RU" sz="2400" dirty="0"/>
              <a:t> </a:t>
            </a:r>
            <a:r>
              <a:rPr lang="ru-RU" sz="2400" dirty="0" err="1"/>
              <a:t>шығатын</a:t>
            </a:r>
            <a:r>
              <a:rPr lang="ru-RU" sz="2400" dirty="0"/>
              <a:t> </a:t>
            </a:r>
            <a:r>
              <a:rPr lang="ru-RU" sz="2400" dirty="0" err="1"/>
              <a:t>электромагниттік</a:t>
            </a:r>
            <a:r>
              <a:rPr lang="ru-RU" sz="2400" dirty="0"/>
              <a:t> </a:t>
            </a:r>
            <a:r>
              <a:rPr lang="ru-RU" sz="2400" dirty="0" err="1"/>
              <a:t>толқындар</a:t>
            </a:r>
            <a:r>
              <a:rPr lang="ru-RU" sz="2400" dirty="0"/>
              <a:t> </a:t>
            </a:r>
            <a:r>
              <a:rPr lang="ru-RU" sz="2400" dirty="0" err="1"/>
              <a:t>деген</a:t>
            </a:r>
            <a:r>
              <a:rPr lang="ru-RU" sz="2400" dirty="0"/>
              <a:t> </a:t>
            </a:r>
            <a:r>
              <a:rPr lang="ru-RU" sz="2400" dirty="0" err="1"/>
              <a:t>болжам</a:t>
            </a:r>
            <a:r>
              <a:rPr lang="ru-RU" sz="2400" dirty="0"/>
              <a:t> </a:t>
            </a:r>
            <a:r>
              <a:rPr lang="ru-RU" sz="2400" dirty="0" err="1"/>
              <a:t>жасалды</a:t>
            </a:r>
            <a:r>
              <a:rPr lang="ru-RU" sz="2400" dirty="0"/>
              <a:t>. </a:t>
            </a:r>
            <a:r>
              <a:rPr lang="ru-RU" sz="2400" dirty="0" err="1"/>
              <a:t>өтімділігі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ерекшеліктері</a:t>
            </a:r>
            <a:r>
              <a:rPr lang="ru-RU" sz="2400" dirty="0"/>
              <a:t> </a:t>
            </a:r>
            <a:r>
              <a:rPr lang="ru-RU" sz="2400" dirty="0" err="1"/>
              <a:t>дәл</a:t>
            </a:r>
            <a:r>
              <a:rPr lang="ru-RU" sz="2400" dirty="0"/>
              <a:t> осы </a:t>
            </a:r>
            <a:r>
              <a:rPr lang="ru-RU" sz="2400" dirty="0" err="1"/>
              <a:t>толқын</a:t>
            </a:r>
            <a:r>
              <a:rPr lang="ru-RU" sz="2400" dirty="0"/>
              <a:t> </a:t>
            </a:r>
            <a:r>
              <a:rPr lang="ru-RU" sz="2400" dirty="0" err="1"/>
              <a:t>ұзындығының</a:t>
            </a:r>
            <a:r>
              <a:rPr lang="ru-RU" sz="2400" dirty="0"/>
              <a:t> </a:t>
            </a:r>
            <a:r>
              <a:rPr lang="ru-RU" sz="2400" dirty="0" err="1"/>
              <a:t>шағын</a:t>
            </a:r>
            <a:r>
              <a:rPr lang="ru-RU" sz="2400" dirty="0"/>
              <a:t> </a:t>
            </a:r>
            <a:r>
              <a:rPr lang="ru-RU" sz="2400" dirty="0" err="1"/>
              <a:t>болуымен</a:t>
            </a:r>
            <a:r>
              <a:rPr lang="ru-RU" sz="2400" dirty="0"/>
              <a:t> </a:t>
            </a:r>
            <a:r>
              <a:rPr lang="ru-RU" sz="2400" dirty="0" err="1"/>
              <a:t>байланыстырылады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Рентген </a:t>
            </a:r>
            <a:r>
              <a:rPr lang="ru-RU" sz="2400" b="1" dirty="0" err="1">
                <a:solidFill>
                  <a:srgbClr val="FF0000"/>
                </a:solidFill>
              </a:rPr>
              <a:t>сәулелерінің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құрылысы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кезде</a:t>
            </a:r>
            <a:r>
              <a:rPr lang="ru-RU" sz="2400" dirty="0"/>
              <a:t> рентген </a:t>
            </a:r>
            <a:r>
              <a:rPr lang="ru-RU" sz="2400" dirty="0" err="1"/>
              <a:t>сәулелерін</a:t>
            </a:r>
            <a:r>
              <a:rPr lang="ru-RU" sz="2400" dirty="0"/>
              <a:t> </a:t>
            </a:r>
            <a:r>
              <a:rPr lang="ru-RU" sz="2400" dirty="0" err="1"/>
              <a:t>шығарып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, рентген </a:t>
            </a:r>
            <a:r>
              <a:rPr lang="ru-RU" sz="2400" dirty="0" err="1"/>
              <a:t>түтіктері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аталатын</a:t>
            </a:r>
            <a:r>
              <a:rPr lang="ru-RU" sz="2400" dirty="0"/>
              <a:t> </a:t>
            </a:r>
            <a:r>
              <a:rPr lang="ru-RU" sz="2400" dirty="0" err="1"/>
              <a:t>құрылғылар</a:t>
            </a:r>
            <a:r>
              <a:rPr lang="ru-RU" sz="2400" dirty="0"/>
              <a:t> </a:t>
            </a:r>
            <a:r>
              <a:rPr lang="ru-RU" sz="2400" dirty="0" err="1"/>
              <a:t>жасалған</a:t>
            </a:r>
            <a:r>
              <a:rPr lang="ru-RU" sz="2400" dirty="0"/>
              <a:t>.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конструкциясын</a:t>
            </a:r>
            <a:r>
              <a:rPr lang="ru-RU" sz="2400" dirty="0"/>
              <a:t> Рентген </a:t>
            </a:r>
            <a:r>
              <a:rPr lang="ru-RU" sz="2400" dirty="0" err="1"/>
              <a:t>жасаған</a:t>
            </a:r>
            <a:r>
              <a:rPr lang="ru-RU" sz="2400" dirty="0"/>
              <a:t> </a:t>
            </a: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аппараттардан</a:t>
            </a:r>
            <a:r>
              <a:rPr lang="ru-RU" sz="2400" dirty="0"/>
              <a:t> </a:t>
            </a:r>
            <a:r>
              <a:rPr lang="ru-RU" sz="2400" dirty="0" err="1"/>
              <a:t>анағұрлым</a:t>
            </a:r>
            <a:r>
              <a:rPr lang="ru-RU" sz="2400" dirty="0"/>
              <a:t> </a:t>
            </a:r>
            <a:r>
              <a:rPr lang="ru-RU" sz="2400" dirty="0" err="1"/>
              <a:t>жақсы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4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4E798B-7519-4DD9-92D7-277D662A674B}"/>
              </a:ext>
            </a:extLst>
          </p:cNvPr>
          <p:cNvSpPr txBox="1"/>
          <p:nvPr/>
        </p:nvSpPr>
        <p:spPr>
          <a:xfrm>
            <a:off x="359532" y="366623"/>
            <a:ext cx="8424936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           Гамма-</a:t>
            </a:r>
            <a:r>
              <a:rPr lang="ru-RU" sz="2800" b="1" dirty="0" err="1">
                <a:solidFill>
                  <a:srgbClr val="C00000"/>
                </a:solidFill>
              </a:rPr>
              <a:t>сәулелену</a:t>
            </a:r>
            <a:r>
              <a:rPr lang="ru-RU" sz="2800" dirty="0"/>
              <a:t> (</a:t>
            </a:r>
            <a:r>
              <a:rPr lang="ru-RU" sz="2800" dirty="0" err="1"/>
              <a:t>иондаушы</a:t>
            </a:r>
            <a:r>
              <a:rPr lang="ru-RU" sz="2800" dirty="0"/>
              <a:t> </a:t>
            </a:r>
            <a:r>
              <a:rPr lang="ru-RU" sz="2800" dirty="0" err="1"/>
              <a:t>қысқа</a:t>
            </a:r>
            <a:r>
              <a:rPr lang="ru-RU" sz="2800" dirty="0"/>
              <a:t> </a:t>
            </a:r>
            <a:r>
              <a:rPr lang="ru-RU" sz="2800" dirty="0" err="1"/>
              <a:t>толқынды</a:t>
            </a:r>
            <a:r>
              <a:rPr lang="ru-RU" sz="2800" dirty="0"/>
              <a:t> </a:t>
            </a:r>
            <a:r>
              <a:rPr lang="ru-RU" sz="2800" dirty="0" err="1"/>
              <a:t>электромагниттік</a:t>
            </a:r>
            <a:r>
              <a:rPr lang="ru-RU" sz="2800" dirty="0"/>
              <a:t> </a:t>
            </a:r>
            <a:r>
              <a:rPr lang="ru-RU" sz="2800" dirty="0" err="1"/>
              <a:t>сәулелену</a:t>
            </a:r>
            <a:r>
              <a:rPr lang="ru-RU" sz="2800" dirty="0"/>
              <a:t>) </a:t>
            </a:r>
            <a:r>
              <a:rPr lang="ru-RU" sz="2800" dirty="0" err="1"/>
              <a:t>басқа</a:t>
            </a:r>
            <a:r>
              <a:rPr lang="ru-RU" sz="2800" dirty="0"/>
              <a:t> </a:t>
            </a:r>
            <a:r>
              <a:rPr lang="ru-RU" sz="2800" dirty="0" err="1"/>
              <a:t>сипатта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            </a:t>
            </a:r>
          </a:p>
          <a:p>
            <a:pPr algn="just"/>
            <a:r>
              <a:rPr lang="ru-RU" sz="2800" dirty="0"/>
              <a:t>           </a:t>
            </a:r>
            <a:r>
              <a:rPr lang="ru-RU" sz="2800" dirty="0" err="1"/>
              <a:t>Біріншіден</a:t>
            </a:r>
            <a:r>
              <a:rPr lang="ru-RU" sz="2800" dirty="0"/>
              <a:t>, </a:t>
            </a:r>
            <a:r>
              <a:rPr lang="ru-RU" sz="2800" dirty="0" err="1"/>
              <a:t>бұл</a:t>
            </a:r>
            <a:r>
              <a:rPr lang="ru-RU" sz="2800" dirty="0"/>
              <a:t> альфа </a:t>
            </a:r>
            <a:r>
              <a:rPr lang="ru-RU" sz="2800" dirty="0" err="1"/>
              <a:t>және</a:t>
            </a:r>
            <a:r>
              <a:rPr lang="ru-RU" sz="2800" dirty="0"/>
              <a:t> бета </a:t>
            </a:r>
            <a:r>
              <a:rPr lang="ru-RU" sz="2800" dirty="0" err="1"/>
              <a:t>ыдырауы</a:t>
            </a:r>
            <a:r>
              <a:rPr lang="ru-RU" sz="2800" dirty="0"/>
              <a:t> </a:t>
            </a:r>
            <a:r>
              <a:rPr lang="ru-RU" sz="2800" dirty="0" err="1"/>
              <a:t>кезінде</a:t>
            </a:r>
            <a:r>
              <a:rPr lang="ru-RU" sz="2800" dirty="0"/>
              <a:t> </a:t>
            </a:r>
            <a:r>
              <a:rPr lang="ru-RU" sz="2800" dirty="0" err="1"/>
              <a:t>радионуклидтер</a:t>
            </a:r>
            <a:r>
              <a:rPr lang="ru-RU" sz="2800" dirty="0"/>
              <a:t> </a:t>
            </a:r>
            <a:r>
              <a:rPr lang="ru-RU" sz="2800" dirty="0" err="1"/>
              <a:t>шығаратын</a:t>
            </a:r>
            <a:r>
              <a:rPr lang="ru-RU" sz="2800" dirty="0"/>
              <a:t> гамма-</a:t>
            </a:r>
            <a:r>
              <a:rPr lang="ru-RU" sz="2800" dirty="0" err="1"/>
              <a:t>сәулелену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            Гамма-</a:t>
            </a:r>
            <a:r>
              <a:rPr lang="ru-RU" sz="2800" dirty="0" err="1"/>
              <a:t>сәулелену</a:t>
            </a:r>
            <a:r>
              <a:rPr lang="ru-RU" sz="2800" dirty="0"/>
              <a:t> </a:t>
            </a:r>
            <a:r>
              <a:rPr lang="ru-RU" sz="2800" dirty="0" err="1"/>
              <a:t>кезінде</a:t>
            </a:r>
            <a:r>
              <a:rPr lang="ru-RU" sz="2800" dirty="0"/>
              <a:t> </a:t>
            </a:r>
            <a:r>
              <a:rPr lang="ru-RU" sz="2800" dirty="0" err="1"/>
              <a:t>элементтердің</a:t>
            </a:r>
            <a:r>
              <a:rPr lang="ru-RU" sz="2800" dirty="0"/>
              <a:t> </a:t>
            </a:r>
            <a:r>
              <a:rPr lang="ru-RU" sz="2800" dirty="0" err="1"/>
              <a:t>өзгеруі</a:t>
            </a:r>
            <a:r>
              <a:rPr lang="ru-RU" sz="2800" dirty="0"/>
              <a:t> </a:t>
            </a:r>
            <a:r>
              <a:rPr lang="ru-RU" sz="2800" dirty="0" err="1"/>
              <a:t>жүрмейді</a:t>
            </a:r>
            <a:r>
              <a:rPr lang="ru-RU" sz="2800" dirty="0"/>
              <a:t>, </a:t>
            </a:r>
            <a:r>
              <a:rPr lang="ru-RU" sz="2800" dirty="0" err="1"/>
              <a:t>өйткені</a:t>
            </a:r>
            <a:r>
              <a:rPr lang="ru-RU" sz="2800" dirty="0"/>
              <a:t> ядро заряды мен </a:t>
            </a:r>
            <a:r>
              <a:rPr lang="ru-RU" sz="2800" dirty="0" err="1"/>
              <a:t>массасы</a:t>
            </a:r>
            <a:r>
              <a:rPr lang="ru-RU" sz="2800" dirty="0"/>
              <a:t> </a:t>
            </a:r>
            <a:r>
              <a:rPr lang="ru-RU" sz="2800" dirty="0" err="1"/>
              <a:t>өзгермейді</a:t>
            </a:r>
            <a:endParaRPr lang="ru-RU" sz="2800" dirty="0"/>
          </a:p>
          <a:p>
            <a:pPr algn="just"/>
            <a:r>
              <a:rPr lang="ru-RU" sz="2800" dirty="0"/>
              <a:t>            Гамма-</a:t>
            </a:r>
            <a:r>
              <a:rPr lang="ru-RU" sz="2800" dirty="0" err="1"/>
              <a:t>сәулелену</a:t>
            </a:r>
            <a:r>
              <a:rPr lang="ru-RU" sz="2800" dirty="0"/>
              <a:t> </a:t>
            </a:r>
            <a:r>
              <a:rPr lang="ru-RU" sz="2800" dirty="0" err="1"/>
              <a:t>жарыққа</a:t>
            </a:r>
            <a:r>
              <a:rPr lang="ru-RU" sz="2800" dirty="0"/>
              <a:t> </a:t>
            </a:r>
            <a:r>
              <a:rPr lang="ru-RU" sz="2800" dirty="0" err="1"/>
              <a:t>ұқсас</a:t>
            </a:r>
            <a:r>
              <a:rPr lang="ru-RU" sz="2800" dirty="0"/>
              <a:t>, </a:t>
            </a:r>
            <a:r>
              <a:rPr lang="ru-RU" sz="2800" dirty="0" err="1"/>
              <a:t>бірақ</a:t>
            </a:r>
            <a:r>
              <a:rPr lang="ru-RU" sz="2800" dirty="0"/>
              <a:t> </a:t>
            </a:r>
            <a:r>
              <a:rPr lang="ru-RU" sz="2800" dirty="0" err="1"/>
              <a:t>одан</a:t>
            </a:r>
            <a:r>
              <a:rPr lang="ru-RU" sz="2800" dirty="0"/>
              <a:t> </a:t>
            </a:r>
            <a:r>
              <a:rPr lang="ru-RU" sz="2800" dirty="0" err="1"/>
              <a:t>толқын</a:t>
            </a:r>
            <a:r>
              <a:rPr lang="ru-RU" sz="2800" dirty="0"/>
              <a:t> </a:t>
            </a:r>
            <a:r>
              <a:rPr lang="ru-RU" sz="2800" dirty="0" err="1"/>
              <a:t>ұзындығымен</a:t>
            </a:r>
            <a:r>
              <a:rPr lang="ru-RU" sz="2800" dirty="0"/>
              <a:t> </a:t>
            </a:r>
            <a:r>
              <a:rPr lang="ru-RU" sz="2800" dirty="0" err="1"/>
              <a:t>ерекшеленеді</a:t>
            </a:r>
            <a:r>
              <a:rPr lang="ru-RU" sz="2800" dirty="0"/>
              <a:t> (10 </a:t>
            </a:r>
            <a:r>
              <a:rPr lang="ru-RU" sz="2800" dirty="0" err="1"/>
              <a:t>нм-ден</a:t>
            </a:r>
            <a:r>
              <a:rPr lang="ru-RU" sz="2800" dirty="0"/>
              <a:t> аз).                </a:t>
            </a:r>
          </a:p>
          <a:p>
            <a:pPr algn="just"/>
            <a:r>
              <a:rPr lang="ru-RU" sz="2800" dirty="0"/>
              <a:t>            </a:t>
            </a:r>
            <a:r>
              <a:rPr lang="ru-RU" sz="2800" dirty="0" err="1"/>
              <a:t>Ол</a:t>
            </a:r>
            <a:r>
              <a:rPr lang="ru-RU" sz="2800" dirty="0"/>
              <a:t> </a:t>
            </a:r>
            <a:r>
              <a:rPr lang="ru-RU" sz="2800" dirty="0" err="1"/>
              <a:t>ауада</a:t>
            </a:r>
            <a:r>
              <a:rPr lang="ru-RU" sz="2800" dirty="0"/>
              <a:t> </a:t>
            </a:r>
            <a:r>
              <a:rPr lang="ru-RU" sz="2800" dirty="0" err="1"/>
              <a:t>жарық</a:t>
            </a:r>
            <a:r>
              <a:rPr lang="ru-RU" sz="2800" dirty="0"/>
              <a:t> </a:t>
            </a:r>
            <a:r>
              <a:rPr lang="ru-RU" sz="2800" dirty="0" err="1"/>
              <a:t>жылдамдығымен</a:t>
            </a:r>
            <a:r>
              <a:rPr lang="ru-RU" sz="2800" dirty="0"/>
              <a:t> </a:t>
            </a:r>
            <a:r>
              <a:rPr lang="ru-RU" sz="2800" dirty="0" err="1"/>
              <a:t>ұзақ</a:t>
            </a:r>
            <a:r>
              <a:rPr lang="ru-RU" sz="2800" dirty="0"/>
              <a:t> </a:t>
            </a:r>
            <a:r>
              <a:rPr lang="ru-RU" sz="2800" dirty="0" err="1"/>
              <a:t>қашықтықты</a:t>
            </a:r>
            <a:r>
              <a:rPr lang="ru-RU" sz="2800" dirty="0"/>
              <a:t> </a:t>
            </a:r>
            <a:r>
              <a:rPr lang="ru-RU" sz="2800" dirty="0" err="1"/>
              <a:t>жүріп</a:t>
            </a:r>
            <a:r>
              <a:rPr lang="ru-RU" sz="2800" dirty="0"/>
              <a:t> </a:t>
            </a:r>
            <a:r>
              <a:rPr lang="ru-RU" sz="2800" dirty="0" err="1"/>
              <a:t>өтіп</a:t>
            </a:r>
            <a:r>
              <a:rPr lang="ru-RU" sz="2800" dirty="0"/>
              <a:t>, </a:t>
            </a:r>
            <a:r>
              <a:rPr lang="ru-RU" sz="2800" dirty="0" err="1"/>
              <a:t>тірі</a:t>
            </a:r>
            <a:r>
              <a:rPr lang="ru-RU" sz="2800" dirty="0"/>
              <a:t> </a:t>
            </a:r>
            <a:r>
              <a:rPr lang="ru-RU" sz="2800" dirty="0" err="1"/>
              <a:t>ұлпаларға</a:t>
            </a:r>
            <a:r>
              <a:rPr lang="ru-RU" sz="2800" dirty="0"/>
              <a:t> </a:t>
            </a:r>
            <a:r>
              <a:rPr lang="ru-RU" sz="2800" dirty="0" err="1"/>
              <a:t>терең</a:t>
            </a:r>
            <a:r>
              <a:rPr lang="ru-RU" sz="2800" dirty="0"/>
              <a:t> </a:t>
            </a:r>
            <a:r>
              <a:rPr lang="ru-RU" sz="2800" dirty="0" err="1"/>
              <a:t>еніп</a:t>
            </a:r>
            <a:r>
              <a:rPr lang="ru-RU" sz="2800" dirty="0"/>
              <a:t>, </a:t>
            </a:r>
            <a:r>
              <a:rPr lang="ru-RU" sz="2800" dirty="0" err="1"/>
              <a:t>оларды</a:t>
            </a:r>
            <a:r>
              <a:rPr lang="ru-RU" sz="2800" dirty="0"/>
              <a:t> </a:t>
            </a:r>
            <a:r>
              <a:rPr lang="ru-RU" sz="2800" dirty="0" err="1"/>
              <a:t>ұзақ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бойымен</a:t>
            </a:r>
            <a:r>
              <a:rPr lang="ru-RU" sz="2800" dirty="0"/>
              <a:t> </a:t>
            </a:r>
            <a:r>
              <a:rPr lang="ru-RU" sz="2800" dirty="0" err="1"/>
              <a:t>иондайды</a:t>
            </a:r>
            <a:r>
              <a:rPr lang="ru-RU" sz="2800" dirty="0"/>
              <a:t>. Гамма </a:t>
            </a:r>
            <a:r>
              <a:rPr lang="ru-RU" sz="2800" dirty="0" err="1"/>
              <a:t>сәулелерінің</a:t>
            </a:r>
            <a:r>
              <a:rPr lang="ru-RU" sz="2800" dirty="0"/>
              <a:t> </a:t>
            </a:r>
            <a:r>
              <a:rPr lang="ru-RU" sz="2800" dirty="0" err="1"/>
              <a:t>әсері</a:t>
            </a:r>
            <a:r>
              <a:rPr lang="ru-RU" sz="2800" dirty="0"/>
              <a:t> </a:t>
            </a:r>
            <a:r>
              <a:rPr lang="ru-RU" sz="2800" dirty="0" err="1"/>
              <a:t>олардың</a:t>
            </a:r>
            <a:r>
              <a:rPr lang="ru-RU" sz="2800" dirty="0"/>
              <a:t> саны мен </a:t>
            </a:r>
            <a:r>
              <a:rPr lang="ru-RU" sz="2800" dirty="0" err="1"/>
              <a:t>энергиясына</a:t>
            </a:r>
            <a:r>
              <a:rPr lang="ru-RU" sz="2800" dirty="0"/>
              <a:t>, </a:t>
            </a:r>
            <a:r>
              <a:rPr lang="ru-RU" sz="2800" dirty="0" err="1"/>
              <a:t>сондай-ақ</a:t>
            </a:r>
            <a:r>
              <a:rPr lang="ru-RU" sz="2800" dirty="0"/>
              <a:t> </a:t>
            </a:r>
            <a:r>
              <a:rPr lang="ru-RU" sz="2800" dirty="0" err="1"/>
              <a:t>дене</a:t>
            </a:r>
            <a:r>
              <a:rPr lang="ru-RU" sz="2800" dirty="0"/>
              <a:t> мен </a:t>
            </a:r>
            <a:r>
              <a:rPr lang="ru-RU" sz="2800" dirty="0" err="1"/>
              <a:t>сәулелену</a:t>
            </a:r>
            <a:r>
              <a:rPr lang="ru-RU" sz="2800" dirty="0"/>
              <a:t> </a:t>
            </a:r>
            <a:r>
              <a:rPr lang="ru-RU" sz="2800" dirty="0" err="1"/>
              <a:t>көзі</a:t>
            </a:r>
            <a:r>
              <a:rPr lang="ru-RU" sz="2800" dirty="0"/>
              <a:t> </a:t>
            </a:r>
            <a:r>
              <a:rPr lang="ru-RU" sz="2800" dirty="0" err="1"/>
              <a:t>арасындағы</a:t>
            </a:r>
            <a:r>
              <a:rPr lang="ru-RU" sz="2800" dirty="0"/>
              <a:t> </a:t>
            </a:r>
            <a:r>
              <a:rPr lang="ru-RU" sz="2800" dirty="0" err="1"/>
              <a:t>қашықтыққа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766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kk-K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-сәулелер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229600" cy="4680520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sz="3600" b="1" i="1" dirty="0"/>
              <a:t>Гамма-</a:t>
            </a:r>
            <a:r>
              <a:rPr lang="ru-RU" sz="3600" b="1" i="1" dirty="0" err="1"/>
              <a:t>сәулелер</a:t>
            </a:r>
            <a:r>
              <a:rPr lang="ru-RU" sz="3600" b="1" i="1" dirty="0"/>
              <a:t> </a:t>
            </a:r>
            <a:r>
              <a:rPr lang="ru-RU" dirty="0"/>
              <a:t>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қозған</a:t>
            </a:r>
            <a:r>
              <a:rPr lang="ru-RU" dirty="0"/>
              <a:t> атом </a:t>
            </a:r>
            <a:r>
              <a:rPr lang="ru-RU" dirty="0" err="1"/>
              <a:t>ядроларынан</a:t>
            </a:r>
            <a:r>
              <a:rPr lang="ru-RU" dirty="0"/>
              <a:t> </a:t>
            </a:r>
            <a:r>
              <a:rPr lang="ru-RU" dirty="0" err="1"/>
              <a:t>шығатын</a:t>
            </a:r>
            <a:r>
              <a:rPr lang="ru-RU" dirty="0"/>
              <a:t> </a:t>
            </a:r>
            <a:r>
              <a:rPr lang="ru-RU" dirty="0" err="1"/>
              <a:t>қысқа</a:t>
            </a:r>
            <a:r>
              <a:rPr lang="ru-RU" dirty="0"/>
              <a:t> </a:t>
            </a:r>
            <a:r>
              <a:rPr lang="ru-RU" dirty="0" err="1" smtClean="0"/>
              <a:t>толқынды</a:t>
            </a:r>
            <a:r>
              <a:rPr lang="ru-RU" dirty="0" smtClean="0"/>
              <a:t> </a:t>
            </a:r>
            <a:r>
              <a:rPr lang="ru-RU" dirty="0" err="1" smtClean="0"/>
              <a:t>электромагниттік</a:t>
            </a:r>
            <a:r>
              <a:rPr lang="ru-RU" dirty="0" smtClean="0"/>
              <a:t> </a:t>
            </a:r>
            <a:r>
              <a:rPr lang="ru-RU" dirty="0" err="1"/>
              <a:t>сәулелер</a:t>
            </a:r>
            <a:r>
              <a:rPr lang="ru-RU" dirty="0"/>
              <a:t>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ядролық</a:t>
            </a:r>
            <a:r>
              <a:rPr lang="ru-RU" dirty="0"/>
              <a:t> </a:t>
            </a:r>
            <a:r>
              <a:rPr lang="ru-RU" dirty="0" err="1"/>
              <a:t>реакцияларда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атомдық</a:t>
            </a:r>
            <a:r>
              <a:rPr lang="ru-RU" dirty="0" smtClean="0"/>
              <a:t> </a:t>
            </a:r>
            <a:r>
              <a:rPr lang="ru-RU" dirty="0" err="1"/>
              <a:t>ядроларының</a:t>
            </a:r>
            <a:r>
              <a:rPr lang="ru-RU" dirty="0"/>
              <a:t> </a:t>
            </a:r>
            <a:r>
              <a:rPr lang="ru-RU" dirty="0" err="1"/>
              <a:t>радиобелсенді</a:t>
            </a:r>
            <a:r>
              <a:rPr lang="ru-RU" dirty="0"/>
              <a:t> </a:t>
            </a:r>
            <a:r>
              <a:rPr lang="ru-RU" dirty="0" err="1"/>
              <a:t>айналуларында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 100 </a:t>
            </a:r>
            <a:r>
              <a:rPr lang="ru-RU" dirty="0" smtClean="0"/>
              <a:t>кэВ </a:t>
            </a:r>
            <a:r>
              <a:rPr lang="ru-RU" dirty="0" err="1" smtClean="0"/>
              <a:t>энергияға</a:t>
            </a:r>
            <a:r>
              <a:rPr lang="ru-RU" dirty="0" smtClean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жұмсақ</a:t>
            </a:r>
            <a:r>
              <a:rPr lang="ru-RU" dirty="0"/>
              <a:t> </a:t>
            </a:r>
            <a:r>
              <a:rPr lang="el-GR" dirty="0"/>
              <a:t>γ-</a:t>
            </a:r>
            <a:r>
              <a:rPr lang="ru-RU" dirty="0" err="1"/>
              <a:t>сәулелер</a:t>
            </a:r>
            <a:r>
              <a:rPr lang="ru-RU" dirty="0"/>
              <a:t> рентген </a:t>
            </a:r>
            <a:r>
              <a:rPr lang="ru-RU" dirty="0" err="1"/>
              <a:t>сәулелерден</a:t>
            </a:r>
            <a:r>
              <a:rPr lang="ru-RU" dirty="0"/>
              <a:t> </a:t>
            </a:r>
            <a:r>
              <a:rPr lang="ru-RU" dirty="0" err="1"/>
              <a:t>ядролық</a:t>
            </a:r>
            <a:r>
              <a:rPr lang="ru-RU" dirty="0"/>
              <a:t> </a:t>
            </a:r>
            <a:r>
              <a:rPr lang="ru-RU" dirty="0" err="1" smtClean="0"/>
              <a:t>шығу</a:t>
            </a:r>
            <a:r>
              <a:rPr lang="ru-RU" dirty="0" smtClean="0"/>
              <a:t> </a:t>
            </a:r>
            <a:r>
              <a:rPr lang="ru-RU" dirty="0" err="1" smtClean="0"/>
              <a:t>тегінен</a:t>
            </a:r>
            <a:r>
              <a:rPr lang="ru-RU" dirty="0" smtClean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айырмашылықтары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el-GR" dirty="0" smtClean="0"/>
              <a:t>γ-</a:t>
            </a:r>
            <a:r>
              <a:rPr lang="ru-RU" dirty="0" err="1"/>
              <a:t>сәулелердің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 smtClean="0"/>
              <a:t>сипаттамасы</a:t>
            </a:r>
            <a:r>
              <a:rPr lang="ru-RU" dirty="0" smtClean="0"/>
              <a:t> </a:t>
            </a:r>
            <a:r>
              <a:rPr lang="ru-RU" dirty="0" err="1" smtClean="0"/>
              <a:t>кванттың</a:t>
            </a:r>
            <a:r>
              <a:rPr lang="ru-RU" dirty="0" smtClean="0"/>
              <a:t> </a:t>
            </a:r>
            <a:r>
              <a:rPr lang="ru-RU" dirty="0" err="1"/>
              <a:t>энергиясы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:</a:t>
            </a:r>
          </a:p>
          <a:p>
            <a:pPr marL="0" indent="0" algn="ctr">
              <a:buNone/>
            </a:pPr>
            <a:r>
              <a:rPr lang="en-US" sz="7700" dirty="0"/>
              <a:t>E = h</a:t>
            </a:r>
            <a:r>
              <a:rPr lang="el-GR" sz="7700" dirty="0" smtClean="0"/>
              <a:t>ν</a:t>
            </a:r>
            <a:endParaRPr lang="el-GR" sz="7700" dirty="0"/>
          </a:p>
          <a:p>
            <a:r>
              <a:rPr lang="ru-RU" dirty="0" err="1"/>
              <a:t>мұндағы</a:t>
            </a:r>
            <a:r>
              <a:rPr lang="ru-RU" dirty="0"/>
              <a:t> </a:t>
            </a:r>
            <a:r>
              <a:rPr lang="en-US" dirty="0"/>
              <a:t>h – </a:t>
            </a:r>
            <a:r>
              <a:rPr lang="ru-RU" dirty="0"/>
              <a:t>Планк </a:t>
            </a:r>
            <a:r>
              <a:rPr lang="ru-RU" dirty="0" err="1"/>
              <a:t>тұрақтысы</a:t>
            </a:r>
            <a:r>
              <a:rPr lang="ru-RU" dirty="0"/>
              <a:t>; </a:t>
            </a:r>
            <a:r>
              <a:rPr lang="el-GR" dirty="0"/>
              <a:t>ν –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жиілігі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1264"/>
          </a:xfrm>
        </p:spPr>
        <p:txBody>
          <a:bodyPr>
            <a:noAutofit/>
          </a:bodyPr>
          <a:lstStyle/>
          <a:p>
            <a:r>
              <a:rPr lang="ru-RU" sz="2800" b="1" dirty="0" err="1"/>
              <a:t>Электромагниттік</a:t>
            </a:r>
            <a:r>
              <a:rPr lang="ru-RU" sz="2800" b="1" dirty="0"/>
              <a:t> </a:t>
            </a:r>
            <a:r>
              <a:rPr lang="ru-RU" sz="2800" b="1" dirty="0" err="1"/>
              <a:t>сәулелер</a:t>
            </a:r>
            <a:r>
              <a:rPr lang="ru-RU" sz="2800" b="1" dirty="0"/>
              <a:t> </a:t>
            </a:r>
            <a:r>
              <a:rPr lang="ru-RU" sz="2800" b="1" dirty="0" err="1"/>
              <a:t>энергиясының</a:t>
            </a:r>
            <a:r>
              <a:rPr lang="ru-RU" sz="2800" b="1" dirty="0"/>
              <a:t> </a:t>
            </a:r>
            <a:r>
              <a:rPr lang="ru-RU" sz="2800" b="1" dirty="0" err="1"/>
              <a:t>алмасуының</a:t>
            </a:r>
            <a:r>
              <a:rPr lang="ru-RU" sz="2800" b="1" dirty="0"/>
              <a:t> 3 </a:t>
            </a:r>
            <a:r>
              <a:rPr lang="ru-RU" sz="2800" b="1" dirty="0" err="1"/>
              <a:t>негізгі</a:t>
            </a:r>
            <a:r>
              <a:rPr lang="ru-RU" sz="2800" b="1" dirty="0"/>
              <a:t> </a:t>
            </a:r>
            <a:r>
              <a:rPr lang="ru-RU" sz="2800" b="1" dirty="0" err="1"/>
              <a:t>механизмі</a:t>
            </a:r>
            <a:r>
              <a:rPr lang="ru-RU" sz="2800" b="1" dirty="0"/>
              <a:t> бар: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78574" y="6223319"/>
            <a:ext cx="4233238" cy="4506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электрон-позитрон </a:t>
            </a:r>
            <a:r>
              <a:rPr lang="ru-RU" sz="2400" dirty="0" err="1"/>
              <a:t>жұп</a:t>
            </a:r>
            <a:r>
              <a:rPr lang="ru-RU" sz="2400" dirty="0"/>
              <a:t> </a:t>
            </a:r>
            <a:r>
              <a:rPr lang="ru-RU" sz="2400" dirty="0" err="1"/>
              <a:t>кұрау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" y="1340768"/>
            <a:ext cx="4067648" cy="21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0222" y="3476786"/>
            <a:ext cx="1816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фотоэффект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0916" y="4394689"/>
            <a:ext cx="2703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комптон-эффектісі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11" y="1359788"/>
            <a:ext cx="3589309" cy="26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" y="4149080"/>
            <a:ext cx="4067648" cy="207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11560" y="1484784"/>
          <a:ext cx="7844794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Точечный рисунок" r:id="rId4" imgW="12723810" imgH="7201905" progId="PBrush">
                  <p:embed/>
                </p:oleObj>
              </mc:Choice>
              <mc:Fallback>
                <p:oleObj name="Точечный рисунок" r:id="rId4" imgW="12723810" imgH="7201905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7844794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08012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+mn-lt"/>
              </a:rPr>
              <a:t>Биологиялық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 err="1" smtClean="0">
                <a:latin typeface="+mn-lt"/>
              </a:rPr>
              <a:t>ұлпалардағы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 err="1" smtClean="0">
                <a:latin typeface="+mn-lt"/>
              </a:rPr>
              <a:t>фотондардың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 err="1" smtClean="0">
                <a:latin typeface="+mn-lt"/>
              </a:rPr>
              <a:t>жұтылуы</a:t>
            </a:r>
            <a:endParaRPr lang="ru-RU" sz="36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805264"/>
            <a:ext cx="7416824" cy="675456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1800" dirty="0" smtClean="0">
                <a:latin typeface="Tahoma" pitchFamily="34" charset="0"/>
              </a:rPr>
              <a:t>10-100 кэВ – фотоэффект;  0,3-10 МэВ – эффект Комптона;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1800" dirty="0" smtClean="0">
                <a:latin typeface="Tahoma" pitchFamily="34" charset="0"/>
              </a:rPr>
              <a:t>&gt;</a:t>
            </a:r>
            <a:r>
              <a:rPr lang="ru-RU" sz="1800" dirty="0" smtClean="0">
                <a:latin typeface="Tahoma" pitchFamily="34" charset="0"/>
              </a:rPr>
              <a:t>10 МэВ – </a:t>
            </a:r>
            <a:r>
              <a:rPr lang="ru-RU" sz="1800" dirty="0" err="1" smtClean="0">
                <a:latin typeface="Tahoma" pitchFamily="34" charset="0"/>
              </a:rPr>
              <a:t>жұп</a:t>
            </a:r>
            <a:r>
              <a:rPr lang="ru-RU" sz="1800" dirty="0" smtClean="0">
                <a:latin typeface="Tahoma" pitchFamily="34" charset="0"/>
              </a:rPr>
              <a:t> </a:t>
            </a:r>
            <a:r>
              <a:rPr lang="ru-RU" sz="1800" dirty="0" err="1" smtClean="0">
                <a:latin typeface="Tahoma" pitchFamily="34" charset="0"/>
              </a:rPr>
              <a:t>құрау</a:t>
            </a:r>
            <a:endParaRPr lang="ru-RU" sz="1800" dirty="0" smtClean="0">
              <a:latin typeface="Tahoma" pitchFamily="34" charset="0"/>
            </a:endParaRPr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22216F-E40F-4F96-80DF-8E26DE593A2A}"/>
              </a:ext>
            </a:extLst>
          </p:cNvPr>
          <p:cNvSpPr txBox="1"/>
          <p:nvPr/>
        </p:nvSpPr>
        <p:spPr>
          <a:xfrm>
            <a:off x="395536" y="260648"/>
            <a:ext cx="8424936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Гамма-</a:t>
            </a:r>
            <a:r>
              <a:rPr lang="ru-RU" sz="2800" b="1" dirty="0" err="1">
                <a:solidFill>
                  <a:srgbClr val="C00000"/>
                </a:solidFill>
              </a:rPr>
              <a:t>сәулеленудің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заттармен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өзара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әрекеттесуі</a:t>
            </a:r>
            <a:endParaRPr lang="ru-RU" sz="2800" b="1" dirty="0">
              <a:solidFill>
                <a:srgbClr val="C00000"/>
              </a:solidFill>
            </a:endParaRPr>
          </a:p>
          <a:p>
            <a:pPr algn="just"/>
            <a:r>
              <a:rPr lang="ru-RU" sz="2800" dirty="0"/>
              <a:t>         Альфа </a:t>
            </a:r>
            <a:r>
              <a:rPr lang="ru-RU" sz="2800" dirty="0" err="1"/>
              <a:t>және</a:t>
            </a:r>
            <a:r>
              <a:rPr lang="ru-RU" sz="2800" dirty="0"/>
              <a:t> бета-</a:t>
            </a:r>
            <a:r>
              <a:rPr lang="ru-RU" sz="2800" dirty="0" err="1"/>
              <a:t>сәулеленуден</a:t>
            </a:r>
            <a:r>
              <a:rPr lang="ru-RU" sz="2800" dirty="0"/>
              <a:t> гамма-</a:t>
            </a:r>
            <a:r>
              <a:rPr lang="ru-RU" sz="2800" dirty="0" err="1"/>
              <a:t>сәулелену</a:t>
            </a:r>
            <a:r>
              <a:rPr lang="ru-RU" sz="2800" dirty="0"/>
              <a:t> </a:t>
            </a:r>
            <a:r>
              <a:rPr lang="ru-RU" sz="2800" dirty="0" err="1"/>
              <a:t>сипатының</a:t>
            </a:r>
            <a:r>
              <a:rPr lang="ru-RU" sz="2800" dirty="0"/>
              <a:t> </a:t>
            </a:r>
            <a:r>
              <a:rPr lang="ru-RU" sz="2800" dirty="0" err="1"/>
              <a:t>айырмашылығы</a:t>
            </a:r>
            <a:r>
              <a:rPr lang="ru-RU" sz="2800" dirty="0"/>
              <a:t> (гамма-</a:t>
            </a:r>
            <a:r>
              <a:rPr lang="ru-RU" sz="2800" dirty="0" err="1"/>
              <a:t>кванттардағы</a:t>
            </a:r>
            <a:r>
              <a:rPr lang="ru-RU" sz="2800" dirty="0"/>
              <a:t> заряд пен </a:t>
            </a:r>
            <a:r>
              <a:rPr lang="ru-RU" sz="2800" dirty="0" err="1"/>
              <a:t>тыныштық</a:t>
            </a:r>
            <a:r>
              <a:rPr lang="ru-RU" sz="2800" dirty="0"/>
              <a:t> </a:t>
            </a:r>
            <a:r>
              <a:rPr lang="ru-RU" sz="2800" dirty="0" err="1"/>
              <a:t>массасының</a:t>
            </a:r>
            <a:r>
              <a:rPr lang="ru-RU" sz="2800" dirty="0"/>
              <a:t> </a:t>
            </a:r>
            <a:r>
              <a:rPr lang="ru-RU" sz="2800" dirty="0" err="1"/>
              <a:t>болмауы</a:t>
            </a:r>
            <a:r>
              <a:rPr lang="ru-RU" sz="2800" dirty="0"/>
              <a:t>) осы </a:t>
            </a:r>
            <a:r>
              <a:rPr lang="ru-RU" sz="2800" dirty="0" err="1"/>
              <a:t>сәулеленудің</a:t>
            </a:r>
            <a:r>
              <a:rPr lang="ru-RU" sz="2800" dirty="0"/>
              <a:t> </a:t>
            </a:r>
            <a:r>
              <a:rPr lang="ru-RU" sz="2800" dirty="0" err="1"/>
              <a:t>заттармен</a:t>
            </a:r>
            <a:r>
              <a:rPr lang="ru-RU" sz="2800" dirty="0"/>
              <a:t> </a:t>
            </a:r>
            <a:r>
              <a:rPr lang="ru-RU" sz="2800" dirty="0" err="1"/>
              <a:t>өзара</a:t>
            </a:r>
            <a:r>
              <a:rPr lang="ru-RU" sz="2800" dirty="0"/>
              <a:t> </a:t>
            </a:r>
            <a:r>
              <a:rPr lang="ru-RU" sz="2800" dirty="0" err="1"/>
              <a:t>әрекеттесуінің</a:t>
            </a:r>
            <a:r>
              <a:rPr lang="ru-RU" sz="2800" dirty="0"/>
              <a:t> </a:t>
            </a:r>
            <a:r>
              <a:rPr lang="ru-RU" sz="2800" dirty="0" err="1"/>
              <a:t>басқаша</a:t>
            </a:r>
            <a:r>
              <a:rPr lang="ru-RU" sz="2800" dirty="0"/>
              <a:t> </a:t>
            </a:r>
            <a:r>
              <a:rPr lang="ru-RU" sz="2800" dirty="0" err="1"/>
              <a:t>механизміне</a:t>
            </a:r>
            <a:r>
              <a:rPr lang="ru-RU" sz="2800" dirty="0"/>
              <a:t> </a:t>
            </a:r>
            <a:r>
              <a:rPr lang="ru-RU" sz="2800" dirty="0" err="1"/>
              <a:t>әкеледі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        </a:t>
            </a:r>
            <a:r>
              <a:rPr lang="ru-RU" sz="2800" dirty="0" err="1"/>
              <a:t>Ортаның</a:t>
            </a:r>
            <a:r>
              <a:rPr lang="ru-RU" sz="2800" dirty="0"/>
              <a:t> </a:t>
            </a:r>
            <a:r>
              <a:rPr lang="ru-RU" sz="2800" dirty="0" err="1"/>
              <a:t>иондануы</a:t>
            </a:r>
            <a:r>
              <a:rPr lang="ru-RU" sz="2800" dirty="0"/>
              <a:t> мен </a:t>
            </a:r>
            <a:r>
              <a:rPr lang="ru-RU" sz="2800" dirty="0" err="1"/>
              <a:t>қозуы</a:t>
            </a:r>
            <a:r>
              <a:rPr lang="ru-RU" sz="2800" dirty="0"/>
              <a:t> </a:t>
            </a:r>
            <a:r>
              <a:rPr lang="ru-RU" sz="2800" dirty="0" err="1"/>
              <a:t>екіншілік</a:t>
            </a:r>
            <a:r>
              <a:rPr lang="ru-RU" sz="2800" dirty="0"/>
              <a:t> </a:t>
            </a:r>
            <a:r>
              <a:rPr lang="ru-RU" sz="2800" dirty="0" err="1"/>
              <a:t>иондаушы</a:t>
            </a:r>
            <a:r>
              <a:rPr lang="ru-RU" sz="2800" dirty="0"/>
              <a:t> </a:t>
            </a:r>
            <a:r>
              <a:rPr lang="ru-RU" sz="2800" dirty="0" err="1"/>
              <a:t>бөлшектер</a:t>
            </a:r>
            <a:r>
              <a:rPr lang="ru-RU" sz="2800" dirty="0"/>
              <a:t> </a:t>
            </a:r>
            <a:r>
              <a:rPr lang="ru-RU" sz="2800" dirty="0" err="1"/>
              <a:t>есебінен</a:t>
            </a:r>
            <a:r>
              <a:rPr lang="ru-RU" sz="2800" dirty="0"/>
              <a:t> </a:t>
            </a:r>
            <a:r>
              <a:rPr lang="ru-RU" sz="2800" dirty="0" err="1"/>
              <a:t>жүреді</a:t>
            </a:r>
            <a:r>
              <a:rPr lang="ru-RU" sz="2800" dirty="0"/>
              <a:t>. Гамма-</a:t>
            </a:r>
            <a:r>
              <a:rPr lang="ru-RU" sz="2800" dirty="0" err="1"/>
              <a:t>кванттардың</a:t>
            </a:r>
            <a:r>
              <a:rPr lang="ru-RU" sz="2800" dirty="0"/>
              <a:t> </a:t>
            </a:r>
            <a:r>
              <a:rPr lang="ru-RU" sz="2800" dirty="0" err="1"/>
              <a:t>затпен</a:t>
            </a:r>
            <a:r>
              <a:rPr lang="ru-RU" sz="2800" dirty="0"/>
              <a:t> </a:t>
            </a:r>
            <a:r>
              <a:rPr lang="ru-RU" sz="2800" dirty="0" err="1"/>
              <a:t>алғашқы</a:t>
            </a:r>
            <a:r>
              <a:rPr lang="ru-RU" sz="2800" dirty="0"/>
              <a:t> </a:t>
            </a:r>
            <a:r>
              <a:rPr lang="ru-RU" sz="2800" dirty="0" err="1"/>
              <a:t>өзара</a:t>
            </a:r>
            <a:r>
              <a:rPr lang="ru-RU" sz="2800" dirty="0"/>
              <a:t> </a:t>
            </a:r>
            <a:r>
              <a:rPr lang="ru-RU" sz="2800" dirty="0" err="1"/>
              <a:t>әрекеттесуі</a:t>
            </a:r>
            <a:r>
              <a:rPr lang="ru-RU" sz="2800" dirty="0"/>
              <a:t> </a:t>
            </a:r>
            <a:r>
              <a:rPr lang="ru-RU" sz="2800" dirty="0" err="1"/>
              <a:t>үш</a:t>
            </a:r>
            <a:r>
              <a:rPr lang="ru-RU" sz="2800" dirty="0"/>
              <a:t> </a:t>
            </a:r>
            <a:r>
              <a:rPr lang="ru-RU" sz="2800" dirty="0" err="1"/>
              <a:t>негізгі</a:t>
            </a:r>
            <a:r>
              <a:rPr lang="ru-RU" sz="2800" dirty="0"/>
              <a:t> </a:t>
            </a:r>
            <a:r>
              <a:rPr lang="ru-RU" sz="2800" dirty="0" err="1"/>
              <a:t>процесте</a:t>
            </a:r>
            <a:r>
              <a:rPr lang="ru-RU" sz="2800" dirty="0"/>
              <a:t> </a:t>
            </a:r>
            <a:r>
              <a:rPr lang="ru-RU" sz="2800" dirty="0" err="1"/>
              <a:t>жүреді</a:t>
            </a:r>
            <a:r>
              <a:rPr lang="ru-RU" sz="2800" dirty="0"/>
              <a:t>  (</a:t>
            </a:r>
            <a:r>
              <a:rPr lang="ru-RU" sz="2800" dirty="0" err="1"/>
              <a:t>өзара</a:t>
            </a:r>
            <a:r>
              <a:rPr lang="ru-RU" sz="2800" dirty="0"/>
              <a:t> </a:t>
            </a:r>
            <a:r>
              <a:rPr lang="ru-RU" sz="2800" dirty="0" err="1"/>
              <a:t>әрекеттесу</a:t>
            </a:r>
            <a:r>
              <a:rPr lang="ru-RU" sz="2800" dirty="0"/>
              <a:t> </a:t>
            </a:r>
            <a:r>
              <a:rPr lang="ru-RU" sz="2800" dirty="0" err="1"/>
              <a:t>механизмдері</a:t>
            </a:r>
            <a:r>
              <a:rPr lang="ru-RU" sz="2800" dirty="0"/>
              <a:t>):</a:t>
            </a:r>
          </a:p>
          <a:p>
            <a:pPr algn="just"/>
            <a:r>
              <a:rPr lang="ru-RU" sz="2800" dirty="0"/>
              <a:t>        - фотоэффект;</a:t>
            </a:r>
          </a:p>
          <a:p>
            <a:pPr algn="just"/>
            <a:r>
              <a:rPr lang="ru-RU" sz="2800" dirty="0"/>
              <a:t>        - </a:t>
            </a:r>
            <a:r>
              <a:rPr lang="ru-RU" sz="2800" dirty="0" err="1"/>
              <a:t>Комптонның</a:t>
            </a:r>
            <a:r>
              <a:rPr lang="ru-RU" sz="2800" dirty="0"/>
              <a:t> </a:t>
            </a:r>
            <a:r>
              <a:rPr lang="ru-RU" sz="2800" dirty="0" err="1"/>
              <a:t>шашырауы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/>
              <a:t>        - электрон-позитрон </a:t>
            </a:r>
            <a:r>
              <a:rPr lang="ru-RU" sz="2800" dirty="0" err="1"/>
              <a:t>жұбының</a:t>
            </a:r>
            <a:r>
              <a:rPr lang="ru-RU" sz="2800" dirty="0"/>
              <a:t> </a:t>
            </a:r>
            <a:r>
              <a:rPr lang="ru-RU" sz="2800" dirty="0" err="1"/>
              <a:t>түзілуі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3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rgbClr val="000066"/>
                </a:solidFill>
              </a:rPr>
              <a:t>Кіріспе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kk-KZ" sz="2800" b="1" i="1" dirty="0" smtClean="0">
                <a:solidFill>
                  <a:srgbClr val="000066"/>
                </a:solidFill>
              </a:rPr>
              <a:t>Радиациялық биофизика </a:t>
            </a:r>
            <a:r>
              <a:rPr lang="kk-KZ" sz="2400" dirty="0" smtClean="0"/>
              <a:t>– биофизикалық жағынан иондаушы сәулелердің биологиялық әсерінің молекулалық механизмдерін зерттейтін радиобиология ғылымының бір бөлімі.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899" y="3933056"/>
            <a:ext cx="820891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k-KZ" sz="2800" b="1" i="1" dirty="0">
                <a:solidFill>
                  <a:srgbClr val="000066"/>
                </a:solidFill>
              </a:rPr>
              <a:t>Радиобиология</a:t>
            </a:r>
            <a:r>
              <a:rPr lang="kk-KZ" sz="2400" b="1" i="1" dirty="0">
                <a:solidFill>
                  <a:prstClr val="black"/>
                </a:solidFill>
              </a:rPr>
              <a:t> </a:t>
            </a:r>
            <a:r>
              <a:rPr lang="kk-KZ" sz="2400" dirty="0">
                <a:solidFill>
                  <a:prstClr val="black"/>
                </a:solidFill>
              </a:rPr>
              <a:t>– тірі организмдер мен олардың бірлестігіне иондаушы сәулелену нәтижесінде пайда болатын өзгерістер мен радиациядан қорғану мәселелерін зерттейтін биология ғылымының бір саласы.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0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b="1" dirty="0" err="1"/>
              <a:t>Электромагниттік</a:t>
            </a:r>
            <a:r>
              <a:rPr lang="ru-RU" sz="2800" b="1" dirty="0"/>
              <a:t> </a:t>
            </a:r>
            <a:r>
              <a:rPr lang="ru-RU" sz="2800" b="1" dirty="0" err="1"/>
              <a:t>сәулелер</a:t>
            </a:r>
            <a:r>
              <a:rPr lang="ru-RU" sz="2800" b="1" dirty="0"/>
              <a:t> </a:t>
            </a:r>
            <a:r>
              <a:rPr lang="ru-RU" sz="2800" b="1" dirty="0" err="1"/>
              <a:t>энергиясының</a:t>
            </a:r>
            <a:r>
              <a:rPr lang="ru-RU" sz="2800" b="1" dirty="0"/>
              <a:t> </a:t>
            </a:r>
            <a:r>
              <a:rPr lang="ru-RU" sz="2800" b="1" dirty="0" err="1"/>
              <a:t>алмасуының</a:t>
            </a:r>
            <a:r>
              <a:rPr lang="ru-RU" sz="2800" b="1" dirty="0"/>
              <a:t> 3 </a:t>
            </a:r>
            <a:r>
              <a:rPr lang="ru-RU" sz="2800" b="1" dirty="0" err="1"/>
              <a:t>негізгі</a:t>
            </a:r>
            <a:r>
              <a:rPr lang="ru-RU" sz="2800" b="1" dirty="0"/>
              <a:t> </a:t>
            </a:r>
            <a:r>
              <a:rPr lang="ru-RU" sz="2800" b="1" dirty="0" err="1"/>
              <a:t>механизмі</a:t>
            </a:r>
            <a:r>
              <a:rPr lang="ru-RU" sz="2800" b="1" dirty="0"/>
              <a:t> бар: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81695"/>
            <a:ext cx="4067648" cy="21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9568" y="2013997"/>
            <a:ext cx="1816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фотоэффект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1B01C-228F-4503-81B7-27B5EB0CC8A1}"/>
              </a:ext>
            </a:extLst>
          </p:cNvPr>
          <p:cNvSpPr txBox="1"/>
          <p:nvPr/>
        </p:nvSpPr>
        <p:spPr>
          <a:xfrm>
            <a:off x="467544" y="4149080"/>
            <a:ext cx="8352928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          </a:t>
            </a:r>
            <a:r>
              <a:rPr lang="ru-RU" sz="2600" dirty="0" err="1"/>
              <a:t>Фотоэлектрлік</a:t>
            </a:r>
            <a:r>
              <a:rPr lang="ru-RU" sz="2600" dirty="0"/>
              <a:t> эффект гамма </a:t>
            </a:r>
            <a:r>
              <a:rPr lang="ru-RU" sz="2600" dirty="0" err="1"/>
              <a:t>квантының</a:t>
            </a:r>
            <a:r>
              <a:rPr lang="ru-RU" sz="2600" dirty="0"/>
              <a:t> </a:t>
            </a:r>
            <a:r>
              <a:rPr lang="ru-RU" sz="2600" dirty="0" err="1"/>
              <a:t>атоммен</a:t>
            </a:r>
            <a:r>
              <a:rPr lang="ru-RU" sz="2600" dirty="0"/>
              <a:t> (молекула </a:t>
            </a:r>
            <a:r>
              <a:rPr lang="ru-RU" sz="2600" dirty="0" err="1"/>
              <a:t>немесе</a:t>
            </a:r>
            <a:r>
              <a:rPr lang="ru-RU" sz="2600" dirty="0"/>
              <a:t> ион) </a:t>
            </a:r>
            <a:r>
              <a:rPr lang="ru-RU" sz="2600" dirty="0" err="1"/>
              <a:t>өзара</a:t>
            </a:r>
            <a:r>
              <a:rPr lang="ru-RU" sz="2600" dirty="0"/>
              <a:t> </a:t>
            </a:r>
            <a:r>
              <a:rPr lang="ru-RU" sz="2600" dirty="0" err="1"/>
              <a:t>әрекеттесіп</a:t>
            </a:r>
            <a:r>
              <a:rPr lang="ru-RU" sz="2600" dirty="0"/>
              <a:t>, </a:t>
            </a:r>
            <a:r>
              <a:rPr lang="ru-RU" sz="2600" dirty="0" err="1"/>
              <a:t>одан</a:t>
            </a:r>
            <a:r>
              <a:rPr lang="ru-RU" sz="2600" dirty="0"/>
              <a:t> </a:t>
            </a:r>
            <a:r>
              <a:rPr lang="ru-RU" sz="2600" dirty="0" err="1"/>
              <a:t>электронды</a:t>
            </a:r>
            <a:r>
              <a:rPr lang="ru-RU" sz="2600" dirty="0"/>
              <a:t> </a:t>
            </a:r>
            <a:r>
              <a:rPr lang="ru-RU" sz="2600" dirty="0" err="1"/>
              <a:t>шығарып</a:t>
            </a:r>
            <a:r>
              <a:rPr lang="ru-RU" sz="2600" dirty="0"/>
              <a:t> </a:t>
            </a:r>
            <a:r>
              <a:rPr lang="ru-RU" sz="2600" dirty="0" err="1"/>
              <a:t>тастайды</a:t>
            </a:r>
            <a:r>
              <a:rPr lang="ru-RU" sz="2600" dirty="0"/>
              <a:t>. </a:t>
            </a:r>
            <a:r>
              <a:rPr lang="ru-RU" sz="2600" dirty="0" err="1"/>
              <a:t>Бұл</a:t>
            </a:r>
            <a:r>
              <a:rPr lang="ru-RU" sz="2600" dirty="0"/>
              <a:t> </a:t>
            </a:r>
            <a:r>
              <a:rPr lang="ru-RU" sz="2600" dirty="0" err="1"/>
              <a:t>жағдайда</a:t>
            </a:r>
            <a:r>
              <a:rPr lang="ru-RU" sz="2600" dirty="0"/>
              <a:t> гамма </a:t>
            </a:r>
            <a:r>
              <a:rPr lang="ru-RU" sz="2600" dirty="0" err="1"/>
              <a:t>квантының</a:t>
            </a:r>
            <a:r>
              <a:rPr lang="ru-RU" sz="2600" dirty="0"/>
              <a:t> </a:t>
            </a:r>
            <a:r>
              <a:rPr lang="ru-RU" sz="2600" dirty="0" err="1"/>
              <a:t>өзі</a:t>
            </a:r>
            <a:r>
              <a:rPr lang="ru-RU" sz="2600" dirty="0"/>
              <a:t> </a:t>
            </a:r>
            <a:r>
              <a:rPr lang="ru-RU" sz="2600" dirty="0" err="1"/>
              <a:t>жойылып</a:t>
            </a:r>
            <a:r>
              <a:rPr lang="ru-RU" sz="2600" dirty="0"/>
              <a:t>, </a:t>
            </a:r>
            <a:r>
              <a:rPr lang="ru-RU" sz="2600" dirty="0" err="1"/>
              <a:t>оның</a:t>
            </a:r>
            <a:r>
              <a:rPr lang="ru-RU" sz="2600" dirty="0"/>
              <a:t> </a:t>
            </a:r>
            <a:r>
              <a:rPr lang="ru-RU" sz="2600" dirty="0" err="1"/>
              <a:t>энергиясы</a:t>
            </a:r>
            <a:r>
              <a:rPr lang="ru-RU" sz="2600" dirty="0"/>
              <a:t> </a:t>
            </a:r>
            <a:r>
              <a:rPr lang="ru-RU" sz="2600" dirty="0" err="1"/>
              <a:t>босап</a:t>
            </a:r>
            <a:r>
              <a:rPr lang="ru-RU" sz="2600" dirty="0"/>
              <a:t> </a:t>
            </a:r>
            <a:r>
              <a:rPr lang="ru-RU" sz="2600" dirty="0" err="1"/>
              <a:t>шыққан</a:t>
            </a:r>
            <a:r>
              <a:rPr lang="ru-RU" sz="2600" dirty="0"/>
              <a:t> </a:t>
            </a:r>
            <a:r>
              <a:rPr lang="ru-RU" sz="2600" dirty="0" err="1"/>
              <a:t>электронға</a:t>
            </a:r>
            <a:r>
              <a:rPr lang="ru-RU" sz="2600" dirty="0"/>
              <a:t> </a:t>
            </a:r>
            <a:r>
              <a:rPr lang="ru-RU" sz="2600" dirty="0" err="1"/>
              <a:t>ауысады</a:t>
            </a:r>
            <a:r>
              <a:rPr lang="ru-RU" sz="2600" dirty="0"/>
              <a:t> </a:t>
            </a:r>
            <a:r>
              <a:rPr lang="ru-RU" sz="2600" dirty="0" err="1"/>
              <a:t>және</a:t>
            </a:r>
            <a:r>
              <a:rPr lang="ru-RU" sz="2600" dirty="0"/>
              <a:t> бета-</a:t>
            </a:r>
            <a:r>
              <a:rPr lang="ru-RU" sz="2600" dirty="0" err="1"/>
              <a:t>бөлшекке</a:t>
            </a:r>
            <a:r>
              <a:rPr lang="ru-RU" sz="2600" dirty="0"/>
              <a:t> </a:t>
            </a:r>
            <a:r>
              <a:rPr lang="ru-RU" sz="2600" dirty="0" err="1"/>
              <a:t>ұқсас</a:t>
            </a:r>
            <a:r>
              <a:rPr lang="ru-RU" sz="2600" dirty="0"/>
              <a:t> </a:t>
            </a:r>
            <a:r>
              <a:rPr lang="ru-RU" sz="2600" dirty="0" err="1"/>
              <a:t>иондану</a:t>
            </a:r>
            <a:r>
              <a:rPr lang="ru-RU" sz="2600" dirty="0"/>
              <a:t> мен </a:t>
            </a:r>
            <a:r>
              <a:rPr lang="ru-RU" sz="2600" dirty="0" err="1"/>
              <a:t>қозуды</a:t>
            </a:r>
            <a:r>
              <a:rPr lang="ru-RU" sz="2600" dirty="0"/>
              <a:t> </a:t>
            </a:r>
            <a:r>
              <a:rPr lang="ru-RU" sz="2600" dirty="0" err="1"/>
              <a:t>тудырады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9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1264"/>
          </a:xfrm>
        </p:spPr>
        <p:txBody>
          <a:bodyPr>
            <a:noAutofit/>
          </a:bodyPr>
          <a:lstStyle/>
          <a:p>
            <a:r>
              <a:rPr lang="ru-RU" sz="2800" b="1" dirty="0" err="1"/>
              <a:t>Электромагниттік</a:t>
            </a:r>
            <a:r>
              <a:rPr lang="ru-RU" sz="2800" b="1" dirty="0"/>
              <a:t> </a:t>
            </a:r>
            <a:r>
              <a:rPr lang="ru-RU" sz="2800" b="1" dirty="0" err="1"/>
              <a:t>сәулелер</a:t>
            </a:r>
            <a:r>
              <a:rPr lang="ru-RU" sz="2800" b="1" dirty="0"/>
              <a:t> </a:t>
            </a:r>
            <a:r>
              <a:rPr lang="ru-RU" sz="2800" b="1" dirty="0" err="1"/>
              <a:t>энергиясының</a:t>
            </a:r>
            <a:r>
              <a:rPr lang="ru-RU" sz="2800" b="1" dirty="0"/>
              <a:t> </a:t>
            </a:r>
            <a:r>
              <a:rPr lang="ru-RU" sz="2800" b="1" dirty="0" err="1"/>
              <a:t>алмасуының</a:t>
            </a:r>
            <a:r>
              <a:rPr lang="ru-RU" sz="2800" b="1" dirty="0"/>
              <a:t> 3 </a:t>
            </a:r>
            <a:r>
              <a:rPr lang="ru-RU" sz="2800" b="1" dirty="0" err="1"/>
              <a:t>негізгі</a:t>
            </a:r>
            <a:r>
              <a:rPr lang="ru-RU" sz="2800" b="1" dirty="0"/>
              <a:t> </a:t>
            </a:r>
            <a:r>
              <a:rPr lang="ru-RU" sz="2800" b="1" dirty="0" err="1"/>
              <a:t>механизмі</a:t>
            </a:r>
            <a:r>
              <a:rPr lang="ru-RU" sz="2800" b="1" dirty="0"/>
              <a:t> бар: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323045"/>
            <a:ext cx="2703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комптон-эффектісі</a:t>
            </a:r>
            <a:r>
              <a:rPr lang="ru-RU" sz="2400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47328"/>
            <a:ext cx="3589309" cy="26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C9BF9A-08DD-490B-8042-263020058FC3}"/>
              </a:ext>
            </a:extLst>
          </p:cNvPr>
          <p:cNvSpPr txBox="1"/>
          <p:nvPr/>
        </p:nvSpPr>
        <p:spPr>
          <a:xfrm>
            <a:off x="297868" y="4149080"/>
            <a:ext cx="856895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      </a:t>
            </a:r>
            <a:r>
              <a:rPr lang="ru-RU" sz="2400" dirty="0" err="1"/>
              <a:t>Комптонның</a:t>
            </a:r>
            <a:r>
              <a:rPr lang="ru-RU" sz="2400" dirty="0"/>
              <a:t> </a:t>
            </a:r>
            <a:r>
              <a:rPr lang="ru-RU" sz="2400" dirty="0" err="1"/>
              <a:t>шашырау</a:t>
            </a:r>
            <a:r>
              <a:rPr lang="ru-RU" sz="2400" dirty="0"/>
              <a:t> </a:t>
            </a:r>
            <a:r>
              <a:rPr lang="ru-RU" sz="2400" dirty="0" err="1"/>
              <a:t>процесінде</a:t>
            </a:r>
            <a:r>
              <a:rPr lang="ru-RU" sz="2400" dirty="0"/>
              <a:t> (Комптон </a:t>
            </a:r>
            <a:r>
              <a:rPr lang="ru-RU" sz="2400" dirty="0" err="1"/>
              <a:t>эффектісі</a:t>
            </a:r>
            <a:r>
              <a:rPr lang="ru-RU" sz="2400" dirty="0"/>
              <a:t>, </a:t>
            </a:r>
            <a:r>
              <a:rPr lang="ru-RU" sz="2400" dirty="0" err="1"/>
              <a:t>серпімді</a:t>
            </a:r>
            <a:r>
              <a:rPr lang="ru-RU" sz="2400" dirty="0"/>
              <a:t> </a:t>
            </a:r>
            <a:r>
              <a:rPr lang="ru-RU" sz="2400" dirty="0" err="1"/>
              <a:t>шашырау</a:t>
            </a:r>
            <a:r>
              <a:rPr lang="ru-RU" sz="2400" dirty="0"/>
              <a:t>) гамма-квант </a:t>
            </a:r>
            <a:r>
              <a:rPr lang="ru-RU" sz="2400" dirty="0" err="1"/>
              <a:t>электронды</a:t>
            </a:r>
            <a:r>
              <a:rPr lang="ru-RU" sz="2400" dirty="0"/>
              <a:t> </a:t>
            </a:r>
            <a:r>
              <a:rPr lang="ru-RU" sz="2400" dirty="0" err="1"/>
              <a:t>атомнан</a:t>
            </a:r>
            <a:r>
              <a:rPr lang="ru-RU" sz="2400" dirty="0"/>
              <a:t> (молекула </a:t>
            </a:r>
            <a:r>
              <a:rPr lang="ru-RU" sz="2400" dirty="0" err="1"/>
              <a:t>немесе</a:t>
            </a:r>
            <a:r>
              <a:rPr lang="ru-RU" sz="2400" dirty="0"/>
              <a:t> ион) </a:t>
            </a:r>
            <a:r>
              <a:rPr lang="ru-RU" sz="2400" dirty="0" err="1"/>
              <a:t>шығарып</a:t>
            </a:r>
            <a:r>
              <a:rPr lang="ru-RU" sz="2400" dirty="0"/>
              <a:t> </a:t>
            </a:r>
            <a:r>
              <a:rPr lang="ru-RU" sz="2400" dirty="0" err="1"/>
              <a:t>тастайды</a:t>
            </a:r>
            <a:r>
              <a:rPr lang="ru-RU" sz="2400" dirty="0"/>
              <a:t>, </a:t>
            </a:r>
            <a:r>
              <a:rPr lang="ru-RU" sz="2400" dirty="0" err="1"/>
              <a:t>сонымен</a:t>
            </a:r>
            <a:r>
              <a:rPr lang="ru-RU" sz="2400" dirty="0"/>
              <a:t> </a:t>
            </a:r>
            <a:r>
              <a:rPr lang="ru-RU" sz="2400" dirty="0" err="1"/>
              <a:t>бірге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энергиясының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бөлігін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электронға</a:t>
            </a:r>
            <a:r>
              <a:rPr lang="ru-RU" sz="2400" dirty="0"/>
              <a:t> </a:t>
            </a:r>
            <a:r>
              <a:rPr lang="ru-RU" sz="2400" dirty="0" err="1"/>
              <a:t>береді</a:t>
            </a:r>
            <a:r>
              <a:rPr lang="ru-RU" sz="2400" dirty="0"/>
              <a:t>, ал </a:t>
            </a:r>
            <a:r>
              <a:rPr lang="ru-RU" sz="2400" dirty="0" err="1"/>
              <a:t>өзі</a:t>
            </a:r>
            <a:r>
              <a:rPr lang="ru-RU" sz="2400" dirty="0"/>
              <a:t> </a:t>
            </a:r>
            <a:r>
              <a:rPr lang="ru-RU" sz="2400" dirty="0" err="1"/>
              <a:t>қозғалыс</a:t>
            </a:r>
            <a:r>
              <a:rPr lang="ru-RU" sz="2400" dirty="0"/>
              <a:t> </a:t>
            </a:r>
            <a:r>
              <a:rPr lang="ru-RU" sz="2400" dirty="0" err="1"/>
              <a:t>бағытын</a:t>
            </a:r>
            <a:r>
              <a:rPr lang="ru-RU" sz="2400" dirty="0"/>
              <a:t> </a:t>
            </a:r>
            <a:r>
              <a:rPr lang="ru-RU" sz="2400" dirty="0" err="1"/>
              <a:t>өзгертеді</a:t>
            </a:r>
            <a:r>
              <a:rPr lang="ru-RU" sz="2400" dirty="0"/>
              <a:t> (</a:t>
            </a:r>
            <a:r>
              <a:rPr lang="ru-RU" sz="2400" dirty="0" err="1"/>
              <a:t>шашыраңқы</a:t>
            </a:r>
            <a:r>
              <a:rPr lang="ru-RU" sz="2400" dirty="0"/>
              <a:t>).</a:t>
            </a:r>
          </a:p>
          <a:p>
            <a:pPr algn="just"/>
            <a:r>
              <a:rPr lang="ru-RU" sz="2400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9692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1264"/>
          </a:xfrm>
        </p:spPr>
        <p:txBody>
          <a:bodyPr>
            <a:noAutofit/>
          </a:bodyPr>
          <a:lstStyle/>
          <a:p>
            <a:r>
              <a:rPr lang="ru-RU" sz="2800" b="1" dirty="0" err="1"/>
              <a:t>Электромагниттік</a:t>
            </a:r>
            <a:r>
              <a:rPr lang="ru-RU" sz="2800" b="1" dirty="0"/>
              <a:t> </a:t>
            </a:r>
            <a:r>
              <a:rPr lang="ru-RU" sz="2800" b="1" dirty="0" err="1"/>
              <a:t>сәулелер</a:t>
            </a:r>
            <a:r>
              <a:rPr lang="ru-RU" sz="2800" b="1" dirty="0"/>
              <a:t> </a:t>
            </a:r>
            <a:r>
              <a:rPr lang="ru-RU" sz="2800" b="1" dirty="0" err="1"/>
              <a:t>энергиясының</a:t>
            </a:r>
            <a:r>
              <a:rPr lang="ru-RU" sz="2800" b="1" dirty="0"/>
              <a:t> </a:t>
            </a:r>
            <a:r>
              <a:rPr lang="ru-RU" sz="2800" b="1" dirty="0" err="1"/>
              <a:t>алмасуының</a:t>
            </a:r>
            <a:r>
              <a:rPr lang="ru-RU" sz="2800" b="1" dirty="0"/>
              <a:t> 3 </a:t>
            </a:r>
            <a:r>
              <a:rPr lang="ru-RU" sz="2800" b="1" dirty="0" err="1"/>
              <a:t>негізгі</a:t>
            </a:r>
            <a:r>
              <a:rPr lang="ru-RU" sz="2800" b="1" dirty="0"/>
              <a:t> </a:t>
            </a:r>
            <a:r>
              <a:rPr lang="ru-RU" sz="2800" b="1" dirty="0" err="1"/>
              <a:t>механизмі</a:t>
            </a:r>
            <a:r>
              <a:rPr lang="ru-RU" sz="2800" b="1" dirty="0"/>
              <a:t> бар: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5725" y="3469866"/>
            <a:ext cx="4233238" cy="4506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/>
              <a:t>электрон-позитрон </a:t>
            </a:r>
            <a:r>
              <a:rPr lang="ru-RU" sz="2400" dirty="0" err="1"/>
              <a:t>жұп</a:t>
            </a:r>
            <a:r>
              <a:rPr lang="ru-RU" sz="2400" dirty="0"/>
              <a:t> </a:t>
            </a:r>
            <a:r>
              <a:rPr lang="ru-RU" sz="2400" dirty="0" err="1"/>
              <a:t>кұрау</a:t>
            </a:r>
            <a:r>
              <a:rPr lang="ru-RU" sz="2400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37896"/>
            <a:ext cx="4067648" cy="207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28281-1DB0-4B56-83DA-5F0D32E35439}"/>
              </a:ext>
            </a:extLst>
          </p:cNvPr>
          <p:cNvSpPr txBox="1"/>
          <p:nvPr/>
        </p:nvSpPr>
        <p:spPr>
          <a:xfrm>
            <a:off x="333872" y="4003378"/>
            <a:ext cx="849694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       </a:t>
            </a:r>
            <a:r>
              <a:rPr lang="ru-RU" sz="2000" dirty="0" err="1"/>
              <a:t>Егер</a:t>
            </a:r>
            <a:r>
              <a:rPr lang="ru-RU" sz="2000" dirty="0"/>
              <a:t> гамма </a:t>
            </a:r>
            <a:r>
              <a:rPr lang="ru-RU" sz="2000" dirty="0" err="1"/>
              <a:t>квантының</a:t>
            </a:r>
            <a:r>
              <a:rPr lang="ru-RU" sz="2000" dirty="0"/>
              <a:t> </a:t>
            </a:r>
            <a:r>
              <a:rPr lang="ru-RU" sz="2000" dirty="0" err="1"/>
              <a:t>энергиясы</a:t>
            </a:r>
            <a:r>
              <a:rPr lang="ru-RU" sz="2000" dirty="0"/>
              <a:t> 1,02 МэВ </a:t>
            </a:r>
            <a:r>
              <a:rPr lang="ru-RU" sz="2000" dirty="0" err="1"/>
              <a:t>артық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гамма кванты электрон мен </a:t>
            </a:r>
            <a:r>
              <a:rPr lang="ru-RU" sz="2000" dirty="0" err="1"/>
              <a:t>позитронға</a:t>
            </a:r>
            <a:r>
              <a:rPr lang="ru-RU" sz="2000" dirty="0"/>
              <a:t> </a:t>
            </a:r>
            <a:r>
              <a:rPr lang="ru-RU" sz="2000" dirty="0" err="1"/>
              <a:t>айналуы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endParaRPr lang="ru-RU" sz="2000" dirty="0"/>
          </a:p>
          <a:p>
            <a:pPr algn="just"/>
            <a:r>
              <a:rPr lang="ru-RU" sz="2000" dirty="0"/>
              <a:t>         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өзгерту</a:t>
            </a:r>
            <a:r>
              <a:rPr lang="ru-RU" sz="2000" dirty="0"/>
              <a:t> </a:t>
            </a:r>
            <a:r>
              <a:rPr lang="ru-RU" sz="2000" dirty="0" err="1"/>
              <a:t>құбылысы</a:t>
            </a:r>
            <a:r>
              <a:rPr lang="ru-RU" sz="2000" dirty="0"/>
              <a:t> тек атом </a:t>
            </a:r>
            <a:r>
              <a:rPr lang="ru-RU" sz="2000" dirty="0" err="1"/>
              <a:t>ядросының</a:t>
            </a:r>
            <a:r>
              <a:rPr lang="ru-RU" sz="2000" dirty="0"/>
              <a:t> </a:t>
            </a:r>
            <a:r>
              <a:rPr lang="ru-RU" sz="2000" dirty="0" err="1"/>
              <a:t>жанында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гамма </a:t>
            </a:r>
            <a:r>
              <a:rPr lang="ru-RU" sz="2000" dirty="0" err="1"/>
              <a:t>квантының</a:t>
            </a:r>
            <a:r>
              <a:rPr lang="ru-RU" sz="2000" dirty="0"/>
              <a:t> </a:t>
            </a:r>
            <a:r>
              <a:rPr lang="ru-RU" sz="2000" dirty="0" err="1"/>
              <a:t>жойылуына</a:t>
            </a:r>
            <a:r>
              <a:rPr lang="ru-RU" sz="2000" dirty="0"/>
              <a:t> </a:t>
            </a:r>
            <a:r>
              <a:rPr lang="ru-RU" sz="2000" dirty="0" err="1"/>
              <a:t>әкеледі</a:t>
            </a:r>
            <a:r>
              <a:rPr lang="ru-RU" sz="2000" dirty="0"/>
              <a:t>. </a:t>
            </a:r>
            <a:r>
              <a:rPr lang="ru-RU" sz="2000" dirty="0" err="1"/>
              <a:t>Алынған</a:t>
            </a:r>
            <a:r>
              <a:rPr lang="ru-RU" sz="2000" dirty="0"/>
              <a:t> позитрон </a:t>
            </a:r>
            <a:r>
              <a:rPr lang="ru-RU" sz="2000" dirty="0" err="1"/>
              <a:t>затта</a:t>
            </a:r>
            <a:r>
              <a:rPr lang="ru-RU" sz="2000" dirty="0"/>
              <a:t> </a:t>
            </a:r>
            <a:r>
              <a:rPr lang="ru-RU" sz="2000" dirty="0" err="1"/>
              <a:t>қозғалады</a:t>
            </a:r>
            <a:r>
              <a:rPr lang="ru-RU" sz="2000" dirty="0"/>
              <a:t>, </a:t>
            </a:r>
            <a:r>
              <a:rPr lang="ru-RU" sz="2000" dirty="0" err="1"/>
              <a:t>баяулайды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ортаның</a:t>
            </a:r>
            <a:r>
              <a:rPr lang="ru-RU" sz="2000" dirty="0"/>
              <a:t> </a:t>
            </a:r>
            <a:r>
              <a:rPr lang="ru-RU" sz="2000" dirty="0" err="1"/>
              <a:t>электронымен</a:t>
            </a:r>
            <a:r>
              <a:rPr lang="ru-RU" sz="2000" dirty="0"/>
              <a:t> </a:t>
            </a:r>
            <a:r>
              <a:rPr lang="ru-RU" sz="2000" dirty="0" err="1"/>
              <a:t>әрекеттеседі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электрон мен позитрон </a:t>
            </a:r>
            <a:r>
              <a:rPr lang="ru-RU" sz="2000" dirty="0" err="1"/>
              <a:t>электромагниттік</a:t>
            </a:r>
            <a:r>
              <a:rPr lang="ru-RU" sz="2000" dirty="0"/>
              <a:t> </a:t>
            </a:r>
            <a:r>
              <a:rPr lang="ru-RU" sz="2000" dirty="0" err="1"/>
              <a:t>сәулеленудің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болуымен</a:t>
            </a:r>
            <a:r>
              <a:rPr lang="ru-RU" sz="2000" dirty="0"/>
              <a:t> </a:t>
            </a:r>
            <a:r>
              <a:rPr lang="ru-RU" sz="2000" dirty="0" err="1"/>
              <a:t>бірге</a:t>
            </a:r>
            <a:r>
              <a:rPr lang="ru-RU" sz="2000" dirty="0"/>
              <a:t> </a:t>
            </a:r>
            <a:r>
              <a:rPr lang="ru-RU" sz="2000" dirty="0" err="1"/>
              <a:t>жойылады</a:t>
            </a:r>
            <a:r>
              <a:rPr lang="ru-RU" sz="2000" dirty="0"/>
              <a:t>  (аннигилируют), </a:t>
            </a:r>
            <a:r>
              <a:rPr lang="ru-RU" sz="2000" dirty="0" err="1"/>
              <a:t>аннигиляционды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5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γ</a:t>
            </a:r>
            <a:r>
              <a:rPr lang="ru-RU" sz="2800" b="1" dirty="0" smtClean="0"/>
              <a:t>-</a:t>
            </a:r>
            <a:r>
              <a:rPr lang="ru-RU" sz="2800" b="1" dirty="0" err="1" smtClean="0"/>
              <a:t>сәулелердің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әртүрлі</a:t>
            </a:r>
            <a:r>
              <a:rPr lang="ru-RU" sz="2800" b="1" dirty="0" smtClean="0"/>
              <a:t> </a:t>
            </a:r>
            <a:r>
              <a:rPr lang="ru-RU" sz="2800" b="1" dirty="0" err="1"/>
              <a:t>заттарда</a:t>
            </a:r>
            <a:r>
              <a:rPr lang="ru-RU" sz="2800" b="1" dirty="0"/>
              <a:t> </a:t>
            </a:r>
            <a:r>
              <a:rPr lang="ru-RU" sz="2800" b="1" dirty="0" err="1"/>
              <a:t>жұтылуының</a:t>
            </a:r>
            <a:r>
              <a:rPr lang="ru-RU" sz="2800" b="1" dirty="0"/>
              <a:t> </a:t>
            </a:r>
            <a:r>
              <a:rPr lang="ru-RU" sz="2800" b="1" dirty="0" err="1"/>
              <a:t>коэффициенті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3"/>
            <a:ext cx="8921911" cy="354465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981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92DDF78-F1FF-4E49-8460-75230126E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Иондаушы</a:t>
            </a:r>
            <a: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сәулеленудің</a:t>
            </a:r>
            <a: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негізгі</a:t>
            </a:r>
            <a: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түрлері</a:t>
            </a:r>
            <a: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  <a:b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ru-RU" altLang="ru-RU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Электромагниттік</a:t>
            </a:r>
            <a: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фотондық</a:t>
            </a:r>
            <a: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3DC77E-5DF9-4846-BDB8-6766F20C6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52736"/>
            <a:ext cx="8763000" cy="5652864"/>
          </a:xfrm>
          <a:solidFill>
            <a:schemeClr val="bg1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ru-RU" alt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Рентгендік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</a:rPr>
              <a:t>-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ультракүлгін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800" b="1" dirty="0">
                <a:latin typeface="Times New Roman" panose="02020603050405020304" pitchFamily="18" charset="0"/>
              </a:rPr>
              <a:t> мен гамма-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арасындағы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спектрлік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аймақты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алып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жатқан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электромагниттік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800" b="1" dirty="0">
                <a:latin typeface="Times New Roman" panose="02020603050405020304" pitchFamily="18" charset="0"/>
              </a:rPr>
              <a:t>,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ru-RU" altLang="ru-RU" sz="1800" b="1" baseline="30000" dirty="0">
                <a:solidFill>
                  <a:srgbClr val="000000"/>
                </a:solidFill>
              </a:rPr>
              <a:t>-12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ден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10</a:t>
            </a:r>
            <a:r>
              <a:rPr lang="ru-RU" altLang="ru-RU" sz="1800" b="1" baseline="30000" dirty="0">
                <a:solidFill>
                  <a:srgbClr val="000000"/>
                </a:solidFill>
              </a:rPr>
              <a:t>-1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дейінгі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см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толқын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ұзындығы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шегінде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жатыр</a:t>
            </a:r>
            <a:r>
              <a:rPr lang="ru-RU" altLang="ru-RU" sz="18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Гамма-</a:t>
            </a:r>
            <a:r>
              <a:rPr lang="ru-RU" alt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дегеніміз</a:t>
            </a:r>
            <a:r>
              <a:rPr lang="ru-RU" altLang="ru-RU" sz="1800" b="1" dirty="0">
                <a:latin typeface="Times New Roman" panose="02020603050405020304" pitchFamily="18" charset="0"/>
              </a:rPr>
              <a:t> -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толқын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ұзындығы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өте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қысқа</a:t>
            </a:r>
            <a:r>
              <a:rPr lang="ru-RU" altLang="ru-RU" sz="1800" b="1" dirty="0">
                <a:latin typeface="Times New Roman" panose="02020603050405020304" pitchFamily="18" charset="0"/>
              </a:rPr>
              <a:t> (0,01нм-ден аз)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қысқа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толқынды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электромагниттік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соның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нәтижесінде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айқын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корпускулалық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қасиеттер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көрсете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алады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,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яғни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олар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өздерін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бөлшектер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ағыны</a:t>
            </a:r>
            <a:r>
              <a:rPr lang="ru-RU" altLang="ru-RU" sz="1800" b="1" dirty="0">
                <a:latin typeface="Times New Roman" panose="02020603050405020304" pitchFamily="18" charset="0"/>
              </a:rPr>
              <a:t> – гамма-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кванттары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немесе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фотондар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ағыны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ретінде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көрінеді</a:t>
            </a:r>
            <a:r>
              <a:rPr lang="ru-RU" altLang="ru-RU" sz="1800" b="1" dirty="0">
                <a:latin typeface="Times New Roman" panose="02020603050405020304" pitchFamily="18" charset="0"/>
              </a:rPr>
              <a:t>. Гамма-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сәулеленуі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қоздырылған</a:t>
            </a:r>
            <a:r>
              <a:rPr lang="ru-RU" altLang="ru-RU" sz="1800" b="1" dirty="0">
                <a:latin typeface="Times New Roman" panose="02020603050405020304" pitchFamily="18" charset="0"/>
              </a:rPr>
              <a:t> атом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ядроларымен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ядролық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реакцияларда</a:t>
            </a:r>
            <a:r>
              <a:rPr lang="ru-RU" altLang="ru-RU" sz="1800" b="1" dirty="0">
                <a:latin typeface="Times New Roman" panose="02020603050405020304" pitchFamily="18" charset="0"/>
              </a:rPr>
              <a:t>, атом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ядроларының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радиоактивті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түрленулерінде</a:t>
            </a:r>
            <a:r>
              <a:rPr lang="ru-RU" altLang="ru-RU" sz="1800" b="1" dirty="0">
                <a:latin typeface="Times New Roman" panose="02020603050405020304" pitchFamily="18" charset="0"/>
              </a:rPr>
              <a:t>, электрон мен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позитронның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аннигиляциясында</a:t>
            </a:r>
            <a:r>
              <a:rPr lang="ru-RU" altLang="ru-RU" sz="1800" b="1" dirty="0">
                <a:latin typeface="Times New Roman" panose="02020603050405020304" pitchFamily="18" charset="0"/>
              </a:rPr>
              <a:t> (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бөлшек</a:t>
            </a:r>
            <a:r>
              <a:rPr lang="ru-RU" altLang="ru-RU" sz="1800" b="1" dirty="0">
                <a:latin typeface="Times New Roman" panose="02020603050405020304" pitchFamily="18" charset="0"/>
              </a:rPr>
              <a:t> пен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антибөлшектің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соқтығысуынан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басқа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бөлшектерге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айналуы</a:t>
            </a:r>
            <a:r>
              <a:rPr lang="ru-RU" altLang="ru-RU" sz="1800" b="1" dirty="0">
                <a:latin typeface="Times New Roman" panose="02020603050405020304" pitchFamily="18" charset="0"/>
              </a:rPr>
              <a:t>)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элементар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бөлшектердің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басқа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түрлендірулерінде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шығарылады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Фотон</a:t>
            </a:r>
            <a:r>
              <a:rPr lang="ru-RU" altLang="ru-RU" sz="1800" b="1" dirty="0">
                <a:latin typeface="Times New Roman" panose="02020603050405020304" pitchFamily="18" charset="0"/>
              </a:rPr>
              <a:t> -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электромагниттік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сәулеленудің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тасымалдаушысы</a:t>
            </a:r>
            <a:r>
              <a:rPr lang="ru-RU" altLang="ru-RU" sz="1800" b="1" dirty="0">
                <a:latin typeface="Times New Roman" panose="02020603050405020304" pitchFamily="18" charset="0"/>
              </a:rPr>
              <a:t> -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тең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дәрежеде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толқындық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қасиеттер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көрсететін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энергияның</a:t>
            </a:r>
            <a:r>
              <a:rPr lang="ru-RU" altLang="ru-RU" sz="1800" b="1" dirty="0"/>
              <a:t> </a:t>
            </a:r>
            <a:r>
              <a:rPr lang="ru-RU" altLang="ru-RU" sz="1800" b="1" dirty="0">
                <a:latin typeface="Times New Roman" panose="02020603050405020304" pitchFamily="18" charset="0"/>
              </a:rPr>
              <a:t>кванты да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бөлшек</a:t>
            </a:r>
            <a:r>
              <a:rPr lang="ru-RU" altLang="ru-RU" sz="1800" b="1" dirty="0"/>
              <a:t> те (</a:t>
            </a:r>
            <a:r>
              <a:rPr lang="ru-RU" altLang="ru-RU" sz="1800" b="1" dirty="0" err="1"/>
              <a:t>корпускулалық</a:t>
            </a:r>
            <a:r>
              <a:rPr lang="ru-RU" altLang="ru-RU" sz="1800" b="1" dirty="0"/>
              <a:t>)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болып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табылады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.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Фотондар</a:t>
            </a:r>
            <a:r>
              <a:rPr lang="ru-RU" altLang="ru-RU" sz="1800" b="1" dirty="0">
                <a:latin typeface="Times New Roman" panose="02020603050405020304" pitchFamily="18" charset="0"/>
              </a:rPr>
              <a:t> тек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қозғалыста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болады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,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олардың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тыныштық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массасы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нөлге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тең</a:t>
            </a:r>
            <a:r>
              <a:rPr lang="ru-RU" altLang="ru-RU" sz="1800" b="1" dirty="0">
                <a:latin typeface="Times New Roman" panose="02020603050405020304" pitchFamily="18" charset="0"/>
              </a:rPr>
              <a:t>,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бірақ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олардың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массасы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мүлдем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жоқ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дегенді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білдірмейді</a:t>
            </a:r>
            <a:r>
              <a:rPr lang="ru-RU" altLang="ru-RU" sz="1800" b="1" dirty="0">
                <a:latin typeface="Times New Roman" panose="02020603050405020304" pitchFamily="18" charset="0"/>
              </a:rPr>
              <a:t>.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Сонымен</a:t>
            </a:r>
            <a:r>
              <a:rPr lang="ru-RU" altLang="ru-RU" sz="1800" b="1" dirty="0">
                <a:latin typeface="Times New Roman" panose="02020603050405020304" pitchFamily="18" charset="0"/>
              </a:rPr>
              <a:t>, 1 МэВ гамма-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энергиясында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фотонның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массасы</a:t>
            </a:r>
            <a:r>
              <a:rPr lang="ru-RU" altLang="ru-RU" sz="1800" b="1" dirty="0">
                <a:latin typeface="Times New Roman" panose="02020603050405020304" pitchFamily="18" charset="0"/>
              </a:rPr>
              <a:t> 1/940 (0,001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м.а.б</a:t>
            </a:r>
            <a:r>
              <a:rPr lang="ru-RU" altLang="ru-RU" sz="1800" b="1" dirty="0">
                <a:latin typeface="Times New Roman" panose="02020603050405020304" pitchFamily="18" charset="0"/>
              </a:rPr>
              <a:t>. -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массаның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атомдық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бірлігі</a:t>
            </a:r>
            <a:r>
              <a:rPr lang="ru-RU" altLang="ru-RU" sz="1800" b="1" dirty="0">
                <a:latin typeface="Times New Roman" panose="02020603050405020304" pitchFamily="18" charset="0"/>
              </a:rPr>
              <a:t> (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а.е.м</a:t>
            </a:r>
            <a:r>
              <a:rPr lang="ru-RU" altLang="ru-RU" sz="1800" b="1" dirty="0">
                <a:latin typeface="Times New Roman" panose="02020603050405020304" pitchFamily="18" charset="0"/>
              </a:rPr>
              <a:t>. – атомная единица массы))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құрайды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alt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Көрінетін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жарық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пен </a:t>
            </a:r>
            <a:r>
              <a:rPr lang="ru-RU" alt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радиотолқындар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электромагниттік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болып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табылады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,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бірақ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олар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иондамайды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,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өйткені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ұзын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толқын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ұзындығымен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сәйкесінше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төмен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энергиямен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</a:rPr>
              <a:t>сипатталады</a:t>
            </a:r>
            <a:r>
              <a:rPr lang="ru-RU" altLang="ru-RU" sz="1800" b="1" dirty="0">
                <a:latin typeface="Times New Roman" panose="02020603050405020304" pitchFamily="18" charset="0"/>
              </a:rPr>
              <a:t>. 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2797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Корпускулярлық иондаушы сәулелер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3079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l-GR" sz="2800" b="1" i="1" dirty="0" smtClean="0"/>
              <a:t>α</a:t>
            </a:r>
            <a:r>
              <a:rPr lang="kk-KZ" sz="2800" b="1" i="1" dirty="0" smtClean="0"/>
              <a:t>-бөлшектер </a:t>
            </a:r>
            <a:r>
              <a:rPr lang="kk-KZ" sz="2400" dirty="0" smtClean="0"/>
              <a:t>деп жоғары энергияға ие, өте жоғары жылдамдықпен ұшып келе жатқан гелий атомының ядроларын айтады.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573016"/>
            <a:ext cx="8229600" cy="10465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l-GR" sz="2800" b="1" i="1" dirty="0" smtClean="0"/>
              <a:t>β</a:t>
            </a:r>
            <a:r>
              <a:rPr lang="kk-KZ" sz="2800" b="1" i="1" dirty="0" smtClean="0"/>
              <a:t>-бөлшектер </a:t>
            </a:r>
            <a:r>
              <a:rPr lang="kk-KZ" sz="2400" dirty="0" smtClean="0"/>
              <a:t>– шапшаң электрондар  мен позитрондар ағыны.</a:t>
            </a: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0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F6A1-40A8-4F2D-B8E1-88B35069C635}"/>
              </a:ext>
            </a:extLst>
          </p:cNvPr>
          <p:cNvSpPr txBox="1"/>
          <p:nvPr/>
        </p:nvSpPr>
        <p:spPr>
          <a:xfrm>
            <a:off x="215516" y="692696"/>
            <a:ext cx="871296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           Альфа </a:t>
            </a:r>
            <a:r>
              <a:rPr lang="ru-RU" sz="2000" b="1" dirty="0" err="1">
                <a:solidFill>
                  <a:srgbClr val="C00000"/>
                </a:solidFill>
              </a:rPr>
              <a:t>сәулелері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оң</a:t>
            </a:r>
            <a:r>
              <a:rPr lang="ru-RU" sz="2000" dirty="0"/>
              <a:t> </a:t>
            </a:r>
            <a:r>
              <a:rPr lang="ru-RU" sz="2000" dirty="0" err="1"/>
              <a:t>зарядталған</a:t>
            </a:r>
            <a:r>
              <a:rPr lang="ru-RU" sz="2000" dirty="0"/>
              <a:t> </a:t>
            </a:r>
            <a:r>
              <a:rPr lang="ru-RU" sz="2000" dirty="0" err="1"/>
              <a:t>бөлшектер</a:t>
            </a:r>
            <a:r>
              <a:rPr lang="ru-RU" sz="2000" dirty="0"/>
              <a:t> - гелий </a:t>
            </a:r>
            <a:r>
              <a:rPr lang="ru-RU" sz="2000" dirty="0" err="1"/>
              <a:t>атомдарының</a:t>
            </a:r>
            <a:r>
              <a:rPr lang="ru-RU" sz="2000" dirty="0"/>
              <a:t> </a:t>
            </a:r>
            <a:r>
              <a:rPr lang="ru-RU" sz="2000" dirty="0" err="1"/>
              <a:t>ядролары</a:t>
            </a:r>
            <a:r>
              <a:rPr lang="ru-RU" sz="2000" dirty="0"/>
              <a:t>, </a:t>
            </a:r>
            <a:r>
              <a:rPr lang="ru-RU" sz="2000" dirty="0" err="1"/>
              <a:t>шамамен</a:t>
            </a:r>
            <a:r>
              <a:rPr lang="ru-RU" sz="2000" dirty="0"/>
              <a:t> 20000 км / с </a:t>
            </a:r>
            <a:r>
              <a:rPr lang="ru-RU" sz="2000" dirty="0" err="1"/>
              <a:t>жылдамдықпен</a:t>
            </a:r>
            <a:r>
              <a:rPr lang="ru-RU" sz="2000" dirty="0"/>
              <a:t> </a:t>
            </a:r>
            <a:r>
              <a:rPr lang="ru-RU" sz="2000" dirty="0" err="1"/>
              <a:t>қозғалады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Альфа </a:t>
            </a:r>
            <a:r>
              <a:rPr lang="ru-RU" sz="2000" dirty="0" err="1"/>
              <a:t>ыдырауы</a:t>
            </a:r>
            <a:r>
              <a:rPr lang="ru-RU" sz="2000" dirty="0"/>
              <a:t> </a:t>
            </a:r>
            <a:r>
              <a:rPr lang="ru-RU" sz="2000" dirty="0" err="1"/>
              <a:t>кезінде</a:t>
            </a:r>
            <a:r>
              <a:rPr lang="ru-RU" sz="2000" dirty="0"/>
              <a:t> альфа </a:t>
            </a:r>
            <a:r>
              <a:rPr lang="ru-RU" sz="2000" dirty="0" err="1"/>
              <a:t>бөлшегі</a:t>
            </a:r>
            <a:r>
              <a:rPr lang="ru-RU" sz="2000" dirty="0"/>
              <a:t> </a:t>
            </a:r>
            <a:r>
              <a:rPr lang="ru-RU" sz="2000" dirty="0" err="1"/>
              <a:t>ядродан</a:t>
            </a:r>
            <a:r>
              <a:rPr lang="ru-RU" sz="2000" dirty="0"/>
              <a:t> </a:t>
            </a:r>
            <a:r>
              <a:rPr lang="ru-RU" sz="2000" dirty="0" err="1"/>
              <a:t>шығарылады</a:t>
            </a:r>
            <a:r>
              <a:rPr lang="ru-RU" sz="2000" dirty="0"/>
              <a:t>.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массалық</a:t>
            </a:r>
            <a:r>
              <a:rPr lang="ru-RU" sz="2000" dirty="0"/>
              <a:t> саны 4-ке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реттік</a:t>
            </a:r>
            <a:r>
              <a:rPr lang="ru-RU" sz="2000" dirty="0"/>
              <a:t> саны 2-ге </a:t>
            </a:r>
            <a:r>
              <a:rPr lang="ru-RU" sz="2000" dirty="0" err="1"/>
              <a:t>тең</a:t>
            </a:r>
            <a:r>
              <a:rPr lang="ru-RU" sz="2000" dirty="0"/>
              <a:t> </a:t>
            </a:r>
            <a:r>
              <a:rPr lang="ru-RU" sz="2000" dirty="0" err="1"/>
              <a:t>болғандықтан</a:t>
            </a:r>
            <a:r>
              <a:rPr lang="ru-RU" sz="2000" dirty="0"/>
              <a:t>, </a:t>
            </a:r>
            <a:r>
              <a:rPr lang="ru-RU" sz="2000" dirty="0" err="1"/>
              <a:t>ыдырағаннан</a:t>
            </a:r>
            <a:r>
              <a:rPr lang="ru-RU" sz="2000" dirty="0"/>
              <a:t> </a:t>
            </a:r>
            <a:r>
              <a:rPr lang="ru-RU" sz="2000" dirty="0" err="1"/>
              <a:t>кейін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ядроның</a:t>
            </a:r>
            <a:r>
              <a:rPr lang="ru-RU" sz="2000" dirty="0"/>
              <a:t> </a:t>
            </a:r>
            <a:r>
              <a:rPr lang="ru-RU" sz="2000" dirty="0" err="1"/>
              <a:t>реттік</a:t>
            </a:r>
            <a:r>
              <a:rPr lang="ru-RU" sz="2000" dirty="0"/>
              <a:t> </a:t>
            </a:r>
            <a:r>
              <a:rPr lang="ru-RU" sz="2000" dirty="0" err="1"/>
              <a:t>нөмірі</a:t>
            </a:r>
            <a:r>
              <a:rPr lang="ru-RU" sz="2000" dirty="0"/>
              <a:t> 2 </a:t>
            </a:r>
            <a:r>
              <a:rPr lang="ru-RU" sz="2000" dirty="0" err="1"/>
              <a:t>бірлікке</a:t>
            </a:r>
            <a:r>
              <a:rPr lang="ru-RU" sz="2000" dirty="0"/>
              <a:t>, ал </a:t>
            </a:r>
            <a:r>
              <a:rPr lang="ru-RU" sz="2000" dirty="0" err="1"/>
              <a:t>массалық</a:t>
            </a:r>
            <a:r>
              <a:rPr lang="ru-RU" sz="2000" dirty="0"/>
              <a:t> саны </a:t>
            </a:r>
            <a:r>
              <a:rPr lang="ru-RU" sz="2000" dirty="0" err="1"/>
              <a:t>ыдырауға</a:t>
            </a:r>
            <a:r>
              <a:rPr lang="ru-RU" sz="2000" dirty="0"/>
              <a:t> </a:t>
            </a:r>
            <a:r>
              <a:rPr lang="ru-RU" sz="2000" dirty="0" err="1"/>
              <a:t>дейінгі</a:t>
            </a:r>
            <a:r>
              <a:rPr lang="ru-RU" sz="2000" dirty="0"/>
              <a:t> </a:t>
            </a:r>
            <a:r>
              <a:rPr lang="ru-RU" sz="2000" dirty="0" err="1"/>
              <a:t>кезеңге</a:t>
            </a:r>
            <a:r>
              <a:rPr lang="ru-RU" sz="2000" dirty="0"/>
              <a:t> </a:t>
            </a:r>
            <a:r>
              <a:rPr lang="ru-RU" sz="2000" dirty="0" err="1"/>
              <a:t>қарағанда</a:t>
            </a:r>
            <a:r>
              <a:rPr lang="ru-RU" sz="2000" dirty="0"/>
              <a:t> 4 </a:t>
            </a:r>
            <a:r>
              <a:rPr lang="ru-RU" sz="2000" dirty="0" err="1"/>
              <a:t>бірлікке</a:t>
            </a:r>
            <a:r>
              <a:rPr lang="ru-RU" sz="2000" dirty="0"/>
              <a:t> аз.</a:t>
            </a:r>
          </a:p>
          <a:p>
            <a:pPr algn="just"/>
            <a:r>
              <a:rPr lang="ru-RU" sz="2000" dirty="0"/>
              <a:t>           </a:t>
            </a:r>
            <a:r>
              <a:rPr lang="ru-RU" sz="2000" dirty="0" err="1"/>
              <a:t>Элементтердің</a:t>
            </a:r>
            <a:r>
              <a:rPr lang="ru-RU" sz="2000" dirty="0"/>
              <a:t> </a:t>
            </a:r>
            <a:r>
              <a:rPr lang="ru-RU" sz="2000" dirty="0" err="1"/>
              <a:t>периодтық</a:t>
            </a:r>
            <a:r>
              <a:rPr lang="ru-RU" sz="2000" dirty="0"/>
              <a:t> </a:t>
            </a:r>
            <a:r>
              <a:rPr lang="ru-RU" sz="2000" dirty="0" err="1"/>
              <a:t>жүйесінде</a:t>
            </a:r>
            <a:r>
              <a:rPr lang="ru-RU" sz="2000" dirty="0"/>
              <a:t> </a:t>
            </a:r>
            <a:r>
              <a:rPr lang="ru-RU" sz="2000" dirty="0" err="1"/>
              <a:t>мұндай</a:t>
            </a:r>
            <a:r>
              <a:rPr lang="ru-RU" sz="2000" dirty="0"/>
              <a:t> элемент 2 </a:t>
            </a:r>
            <a:r>
              <a:rPr lang="ru-RU" sz="2000" dirty="0" err="1"/>
              <a:t>ұяшықты</a:t>
            </a:r>
            <a:r>
              <a:rPr lang="ru-RU" sz="2000" dirty="0"/>
              <a:t> </a:t>
            </a:r>
            <a:r>
              <a:rPr lang="ru-RU" sz="2000" dirty="0" err="1"/>
              <a:t>солға</a:t>
            </a:r>
            <a:r>
              <a:rPr lang="ru-RU" sz="2000" dirty="0"/>
              <a:t> </a:t>
            </a:r>
            <a:r>
              <a:rPr lang="ru-RU" sz="2000" dirty="0" err="1"/>
              <a:t>жылжытады</a:t>
            </a:r>
            <a:r>
              <a:rPr lang="ru-RU" sz="2000" dirty="0"/>
              <a:t>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заңдылықты</a:t>
            </a:r>
            <a:r>
              <a:rPr lang="ru-RU" sz="2000" dirty="0"/>
              <a:t> 1910 </a:t>
            </a:r>
            <a:r>
              <a:rPr lang="ru-RU" sz="2000" dirty="0" err="1"/>
              <a:t>жылы</a:t>
            </a:r>
            <a:r>
              <a:rPr lang="ru-RU" sz="2000" dirty="0"/>
              <a:t> </a:t>
            </a:r>
            <a:r>
              <a:rPr lang="ru-RU" sz="2000" dirty="0" err="1"/>
              <a:t>ағылшын</a:t>
            </a:r>
            <a:r>
              <a:rPr lang="ru-RU" sz="2000" dirty="0"/>
              <a:t> </a:t>
            </a:r>
            <a:r>
              <a:rPr lang="ru-RU" sz="2000" dirty="0" err="1"/>
              <a:t>физигі</a:t>
            </a:r>
            <a:r>
              <a:rPr lang="ru-RU" sz="2000" dirty="0"/>
              <a:t> Содди </a:t>
            </a:r>
            <a:r>
              <a:rPr lang="ru-RU" sz="2000" dirty="0" err="1"/>
              <a:t>тұжырымдаған</a:t>
            </a:r>
            <a:r>
              <a:rPr lang="ru-RU" sz="2000" dirty="0"/>
              <a:t> </a:t>
            </a:r>
            <a:r>
              <a:rPr lang="ru-RU" sz="2000" dirty="0" err="1"/>
              <a:t>ауысым</a:t>
            </a:r>
            <a:r>
              <a:rPr lang="ru-RU" sz="2000" dirty="0"/>
              <a:t> (сдвиг) </a:t>
            </a:r>
            <a:r>
              <a:rPr lang="ru-RU" sz="2000" dirty="0" err="1"/>
              <a:t>ережесі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атайды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 </a:t>
            </a:r>
            <a:r>
              <a:rPr lang="ru-RU" sz="2000" dirty="0" err="1"/>
              <a:t>Мысалы</a:t>
            </a:r>
            <a:r>
              <a:rPr lang="ru-RU" sz="2000" dirty="0"/>
              <a:t>, уран-238 </a:t>
            </a:r>
            <a:r>
              <a:rPr lang="ru-RU" sz="2000" dirty="0" err="1"/>
              <a:t>табиғи</a:t>
            </a:r>
            <a:r>
              <a:rPr lang="ru-RU" sz="2000" dirty="0"/>
              <a:t> </a:t>
            </a:r>
            <a:r>
              <a:rPr lang="ru-RU" sz="2000" dirty="0" err="1"/>
              <a:t>ядросы</a:t>
            </a:r>
            <a:r>
              <a:rPr lang="ru-RU" sz="2000" dirty="0"/>
              <a:t> </a:t>
            </a:r>
            <a:r>
              <a:rPr lang="ru-RU" sz="2000" dirty="0" err="1"/>
              <a:t>ыдыраған</a:t>
            </a:r>
            <a:r>
              <a:rPr lang="ru-RU" sz="2000" dirty="0"/>
              <a:t> </a:t>
            </a:r>
            <a:r>
              <a:rPr lang="ru-RU" sz="2000" dirty="0" err="1"/>
              <a:t>кезде</a:t>
            </a:r>
            <a:r>
              <a:rPr lang="ru-RU" sz="2000" dirty="0"/>
              <a:t> альфа </a:t>
            </a:r>
            <a:r>
              <a:rPr lang="ru-RU" sz="2000" dirty="0" err="1"/>
              <a:t>бөлшегі</a:t>
            </a:r>
            <a:r>
              <a:rPr lang="ru-RU" sz="2000" dirty="0"/>
              <a:t> </a:t>
            </a:r>
            <a:r>
              <a:rPr lang="ru-RU" sz="2000" dirty="0" err="1"/>
              <a:t>бөлініп</a:t>
            </a:r>
            <a:r>
              <a:rPr lang="ru-RU" sz="2000" dirty="0"/>
              <a:t>, торий-234 </a:t>
            </a:r>
            <a:r>
              <a:rPr lang="ru-RU" sz="2000" dirty="0" err="1"/>
              <a:t>ядросы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 Альфа </a:t>
            </a:r>
            <a:r>
              <a:rPr lang="ru-RU" sz="2000" dirty="0" err="1"/>
              <a:t>бөлшектерінің</a:t>
            </a:r>
            <a:r>
              <a:rPr lang="ru-RU" sz="2000" dirty="0"/>
              <a:t> </a:t>
            </a:r>
            <a:r>
              <a:rPr lang="ru-RU" sz="2000" dirty="0" err="1"/>
              <a:t>мөлшері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элементар</a:t>
            </a:r>
            <a:r>
              <a:rPr lang="ru-RU" sz="2000" dirty="0"/>
              <a:t> </a:t>
            </a:r>
            <a:r>
              <a:rPr lang="ru-RU" sz="2000" dirty="0" err="1"/>
              <a:t>бөлшектермен</a:t>
            </a:r>
            <a:r>
              <a:rPr lang="ru-RU" sz="2000" dirty="0"/>
              <a:t> </a:t>
            </a:r>
            <a:r>
              <a:rPr lang="ru-RU" sz="2000" dirty="0" err="1"/>
              <a:t>салыстырғанда</a:t>
            </a:r>
            <a:r>
              <a:rPr lang="ru-RU" sz="2000" dirty="0"/>
              <a:t> </a:t>
            </a:r>
            <a:r>
              <a:rPr lang="ru-RU" sz="2000" dirty="0" err="1"/>
              <a:t>үлкен</a:t>
            </a:r>
            <a:r>
              <a:rPr lang="ru-RU" sz="2000" dirty="0"/>
              <a:t>. </a:t>
            </a:r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ru-RU" sz="2000" dirty="0" err="1"/>
              <a:t>бөлшектелген</a:t>
            </a:r>
            <a:r>
              <a:rPr lang="ru-RU" sz="2000" dirty="0"/>
              <a:t> </a:t>
            </a:r>
            <a:r>
              <a:rPr lang="ru-RU" sz="2000" dirty="0" err="1"/>
              <a:t>ядродан</a:t>
            </a:r>
            <a:r>
              <a:rPr lang="ru-RU" sz="2000" dirty="0"/>
              <a:t> </a:t>
            </a:r>
            <a:r>
              <a:rPr lang="ru-RU" sz="2000" dirty="0" err="1"/>
              <a:t>өте</a:t>
            </a:r>
            <a:r>
              <a:rPr lang="ru-RU" sz="2000" dirty="0"/>
              <a:t> </a:t>
            </a:r>
            <a:r>
              <a:rPr lang="ru-RU" sz="2000" dirty="0" err="1"/>
              <a:t>үлкен</a:t>
            </a:r>
            <a:r>
              <a:rPr lang="ru-RU" sz="2000" dirty="0"/>
              <a:t> </a:t>
            </a:r>
            <a:r>
              <a:rPr lang="ru-RU" sz="2000" dirty="0" err="1"/>
              <a:t>жылдамдықпен</a:t>
            </a:r>
            <a:r>
              <a:rPr lang="ru-RU" sz="2000" dirty="0"/>
              <a:t> </a:t>
            </a:r>
            <a:r>
              <a:rPr lang="ru-RU" sz="2000" dirty="0" err="1"/>
              <a:t>ұшып</a:t>
            </a:r>
            <a:r>
              <a:rPr lang="ru-RU" sz="2000" dirty="0"/>
              <a:t> </a:t>
            </a:r>
            <a:r>
              <a:rPr lang="ru-RU" sz="2000" dirty="0" err="1"/>
              <a:t>шығады</a:t>
            </a:r>
            <a:r>
              <a:rPr lang="ru-RU" sz="2000" dirty="0"/>
              <a:t>, </a:t>
            </a:r>
            <a:r>
              <a:rPr lang="ru-RU" sz="2000" dirty="0" err="1"/>
              <a:t>ауада</a:t>
            </a:r>
            <a:r>
              <a:rPr lang="ru-RU" sz="2000" dirty="0"/>
              <a:t> 8-9 см </a:t>
            </a:r>
            <a:r>
              <a:rPr lang="ru-RU" sz="2000" dirty="0" err="1"/>
              <a:t>жүріп</a:t>
            </a:r>
            <a:r>
              <a:rPr lang="ru-RU" sz="2000" dirty="0"/>
              <a:t> </a:t>
            </a:r>
            <a:r>
              <a:rPr lang="ru-RU" sz="2000" dirty="0" err="1"/>
              <a:t>өтіп</a:t>
            </a:r>
            <a:r>
              <a:rPr lang="ru-RU" sz="2000" dirty="0"/>
              <a:t>, оны </a:t>
            </a:r>
            <a:r>
              <a:rPr lang="ru-RU" sz="2000" dirty="0" err="1"/>
              <a:t>иондайды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Альфа </a:t>
            </a:r>
            <a:r>
              <a:rPr lang="ru-RU" sz="2000" dirty="0" err="1"/>
              <a:t>бөлшектері</a:t>
            </a:r>
            <a:r>
              <a:rPr lang="ru-RU" sz="2000" dirty="0"/>
              <a:t> </a:t>
            </a:r>
            <a:r>
              <a:rPr lang="ru-RU" sz="2000" dirty="0" err="1"/>
              <a:t>жұмсақ</a:t>
            </a:r>
            <a:r>
              <a:rPr lang="ru-RU" sz="2000" dirty="0"/>
              <a:t>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ұлпаларға</a:t>
            </a:r>
            <a:r>
              <a:rPr lang="ru-RU" sz="2000" dirty="0"/>
              <a:t> тек </a:t>
            </a:r>
            <a:r>
              <a:rPr lang="ru-RU" sz="2000" dirty="0" err="1"/>
              <a:t>бірнеше</a:t>
            </a:r>
            <a:r>
              <a:rPr lang="ru-RU" sz="2000" dirty="0"/>
              <a:t> </a:t>
            </a:r>
            <a:r>
              <a:rPr lang="ru-RU" sz="2000" dirty="0" err="1"/>
              <a:t>ондаған</a:t>
            </a:r>
            <a:r>
              <a:rPr lang="ru-RU" sz="2000" dirty="0"/>
              <a:t> микрон </a:t>
            </a:r>
            <a:r>
              <a:rPr lang="ru-RU" sz="2000" dirty="0" err="1"/>
              <a:t>тереңдікке</a:t>
            </a:r>
            <a:r>
              <a:rPr lang="ru-RU" sz="2000" dirty="0"/>
              <a:t> </a:t>
            </a:r>
            <a:r>
              <a:rPr lang="ru-RU" sz="2000" dirty="0" err="1"/>
              <a:t>енеді</a:t>
            </a:r>
            <a:r>
              <a:rPr lang="ru-RU" sz="2000" dirty="0"/>
              <a:t>. </a:t>
            </a:r>
            <a:r>
              <a:rPr lang="ru-RU" sz="2000" dirty="0" err="1"/>
              <a:t>Оларды</a:t>
            </a:r>
            <a:r>
              <a:rPr lang="ru-RU" sz="2000" dirty="0"/>
              <a:t> </a:t>
            </a:r>
            <a:r>
              <a:rPr lang="ru-RU" sz="2000" dirty="0" err="1"/>
              <a:t>қағазбен</a:t>
            </a:r>
            <a:r>
              <a:rPr lang="ru-RU" sz="2000" dirty="0"/>
              <a:t> </a:t>
            </a:r>
            <a:r>
              <a:rPr lang="ru-RU" sz="2000" dirty="0" err="1"/>
              <a:t>тоқтатуға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  <a:r>
              <a:rPr lang="ru-RU" sz="2000" dirty="0" err="1"/>
              <a:t>Алайда</a:t>
            </a:r>
            <a:r>
              <a:rPr lang="ru-RU" sz="2000" dirty="0"/>
              <a:t>, </a:t>
            </a:r>
            <a:r>
              <a:rPr lang="ru-RU" sz="2000" dirty="0" err="1"/>
              <a:t>баяулау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энергияны</a:t>
            </a:r>
            <a:r>
              <a:rPr lang="ru-RU" sz="2000" dirty="0"/>
              <a:t> </a:t>
            </a:r>
            <a:r>
              <a:rPr lang="ru-RU" sz="2000" dirty="0" err="1"/>
              <a:t>жоғалту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ru-RU" sz="2000" dirty="0" err="1"/>
              <a:t>күшті</a:t>
            </a:r>
            <a:r>
              <a:rPr lang="ru-RU" sz="2000" dirty="0"/>
              <a:t> </a:t>
            </a:r>
            <a:r>
              <a:rPr lang="ru-RU" sz="2000" dirty="0" err="1"/>
              <a:t>иондануды</a:t>
            </a:r>
            <a:r>
              <a:rPr lang="ru-RU" sz="2000" dirty="0"/>
              <a:t> </a:t>
            </a:r>
            <a:r>
              <a:rPr lang="ru-RU" sz="2000" dirty="0" err="1"/>
              <a:t>тудырады</a:t>
            </a:r>
            <a:r>
              <a:rPr lang="ru-RU" sz="2000" dirty="0"/>
              <a:t>. </a:t>
            </a:r>
            <a:r>
              <a:rPr lang="ru-RU" sz="2000" dirty="0" err="1"/>
              <a:t>Демек</a:t>
            </a:r>
            <a:r>
              <a:rPr lang="ru-RU" sz="2000" dirty="0"/>
              <a:t>, альфа </a:t>
            </a:r>
            <a:r>
              <a:rPr lang="ru-RU" sz="2000" dirty="0" err="1"/>
              <a:t>бөлшектері</a:t>
            </a:r>
            <a:r>
              <a:rPr lang="ru-RU" sz="2000" dirty="0"/>
              <a:t> </a:t>
            </a:r>
            <a:r>
              <a:rPr lang="ru-RU" sz="2000" dirty="0" err="1"/>
              <a:t>ішке</a:t>
            </a:r>
            <a:r>
              <a:rPr lang="ru-RU" sz="2000" dirty="0"/>
              <a:t> </a:t>
            </a:r>
            <a:r>
              <a:rPr lang="ru-RU" sz="2000" dirty="0" err="1"/>
              <a:t>кірген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dirty="0" err="1"/>
              <a:t>ерекше</a:t>
            </a:r>
            <a:r>
              <a:rPr lang="ru-RU" sz="2000" dirty="0"/>
              <a:t> </a:t>
            </a:r>
            <a:r>
              <a:rPr lang="ru-RU" sz="2000" dirty="0" err="1"/>
              <a:t>қауіпті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8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E676FF-5CED-4091-879F-A4522988EFAD}"/>
              </a:ext>
            </a:extLst>
          </p:cNvPr>
          <p:cNvSpPr txBox="1"/>
          <p:nvPr/>
        </p:nvSpPr>
        <p:spPr>
          <a:xfrm>
            <a:off x="323528" y="474345"/>
            <a:ext cx="8496944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rgbClr val="C00000"/>
                </a:solidFill>
              </a:rPr>
              <a:t>             Бета </a:t>
            </a:r>
            <a:r>
              <a:rPr lang="ru-RU" sz="2500" b="1" dirty="0" err="1">
                <a:solidFill>
                  <a:srgbClr val="C00000"/>
                </a:solidFill>
              </a:rPr>
              <a:t>сәулелер</a:t>
            </a:r>
            <a:r>
              <a:rPr lang="ru-RU" sz="2500" b="1" dirty="0">
                <a:solidFill>
                  <a:srgbClr val="C00000"/>
                </a:solidFill>
              </a:rPr>
              <a:t> </a:t>
            </a:r>
            <a:r>
              <a:rPr lang="ru-RU" sz="2500" dirty="0"/>
              <a:t>- </a:t>
            </a:r>
            <a:r>
              <a:rPr lang="ru-RU" sz="2500" dirty="0" err="1"/>
              <a:t>жарық</a:t>
            </a:r>
            <a:r>
              <a:rPr lang="ru-RU" sz="2500" dirty="0"/>
              <a:t> </a:t>
            </a:r>
            <a:r>
              <a:rPr lang="ru-RU" sz="2500" dirty="0" err="1"/>
              <a:t>жылдамдығына</a:t>
            </a:r>
            <a:r>
              <a:rPr lang="ru-RU" sz="2500" dirty="0"/>
              <a:t> </a:t>
            </a:r>
            <a:r>
              <a:rPr lang="ru-RU" sz="2500" dirty="0" err="1"/>
              <a:t>жақындаған</a:t>
            </a:r>
            <a:r>
              <a:rPr lang="ru-RU" sz="2500" dirty="0"/>
              <a:t> </a:t>
            </a:r>
            <a:r>
              <a:rPr lang="ru-RU" sz="2500" dirty="0" err="1"/>
              <a:t>жылдамдықпен</a:t>
            </a:r>
            <a:r>
              <a:rPr lang="ru-RU" sz="2500" dirty="0"/>
              <a:t> </a:t>
            </a:r>
            <a:r>
              <a:rPr lang="ru-RU" sz="2500" dirty="0" err="1"/>
              <a:t>қозғалатын</a:t>
            </a:r>
            <a:r>
              <a:rPr lang="ru-RU" sz="2500" dirty="0"/>
              <a:t> </a:t>
            </a:r>
            <a:r>
              <a:rPr lang="ru-RU" sz="2500" dirty="0" err="1"/>
              <a:t>жылдам</a:t>
            </a:r>
            <a:r>
              <a:rPr lang="ru-RU" sz="2500" dirty="0"/>
              <a:t> </a:t>
            </a:r>
            <a:r>
              <a:rPr lang="ru-RU" sz="2500" dirty="0" err="1"/>
              <a:t>электрондар</a:t>
            </a:r>
            <a:r>
              <a:rPr lang="ru-RU" sz="2500" dirty="0"/>
              <a:t> </a:t>
            </a:r>
            <a:r>
              <a:rPr lang="ru-RU" sz="2500" dirty="0" err="1"/>
              <a:t>ағыны</a:t>
            </a:r>
            <a:r>
              <a:rPr lang="ru-RU" sz="2500" dirty="0"/>
              <a:t>. </a:t>
            </a:r>
            <a:r>
              <a:rPr lang="ru-RU" sz="2500" dirty="0" err="1"/>
              <a:t>Олар</a:t>
            </a:r>
            <a:r>
              <a:rPr lang="ru-RU" sz="2500" dirty="0"/>
              <a:t> </a:t>
            </a:r>
            <a:r>
              <a:rPr lang="ru-RU" sz="2500" dirty="0" err="1"/>
              <a:t>ядролардың</a:t>
            </a:r>
            <a:r>
              <a:rPr lang="ru-RU" sz="2500" dirty="0"/>
              <a:t> бета-</a:t>
            </a:r>
            <a:r>
              <a:rPr lang="ru-RU" sz="2500" dirty="0" err="1"/>
              <a:t>ыдырауынан</a:t>
            </a:r>
            <a:r>
              <a:rPr lang="ru-RU" sz="2500" dirty="0"/>
              <a:t> </a:t>
            </a:r>
            <a:r>
              <a:rPr lang="ru-RU" sz="2500" dirty="0" err="1"/>
              <a:t>пайда</a:t>
            </a:r>
            <a:r>
              <a:rPr lang="ru-RU" sz="2500" dirty="0"/>
              <a:t> </a:t>
            </a:r>
            <a:r>
              <a:rPr lang="ru-RU" sz="2500" dirty="0" err="1"/>
              <a:t>болады</a:t>
            </a:r>
            <a:r>
              <a:rPr lang="ru-RU" sz="2500" dirty="0"/>
              <a:t>.</a:t>
            </a:r>
          </a:p>
          <a:p>
            <a:pPr algn="just"/>
            <a:r>
              <a:rPr lang="ru-RU" sz="2500" dirty="0"/>
              <a:t>            </a:t>
            </a:r>
            <a:r>
              <a:rPr lang="ru-RU" sz="2500" dirty="0" err="1"/>
              <a:t>Бұл</a:t>
            </a:r>
            <a:r>
              <a:rPr lang="ru-RU" sz="2500" dirty="0"/>
              <a:t> </a:t>
            </a:r>
            <a:r>
              <a:rPr lang="ru-RU" sz="2500" dirty="0" err="1"/>
              <a:t>жағдайда</a:t>
            </a:r>
            <a:r>
              <a:rPr lang="ru-RU" sz="2500" dirty="0"/>
              <a:t> ядро </a:t>
            </a:r>
            <a:r>
              <a:rPr lang="ru-RU" sz="2500" dirty="0" err="1"/>
              <a:t>ішінде</a:t>
            </a:r>
            <a:r>
              <a:rPr lang="ru-RU" sz="2500" dirty="0"/>
              <a:t> нейтрон </a:t>
            </a:r>
            <a:r>
              <a:rPr lang="ru-RU" sz="2500" dirty="0" err="1"/>
              <a:t>протонға</a:t>
            </a:r>
            <a:r>
              <a:rPr lang="ru-RU" sz="2500" dirty="0"/>
              <a:t> </a:t>
            </a:r>
            <a:r>
              <a:rPr lang="ru-RU" sz="2500" dirty="0" err="1"/>
              <a:t>айналады</a:t>
            </a:r>
            <a:r>
              <a:rPr lang="ru-RU" sz="2500" dirty="0"/>
              <a:t>. </a:t>
            </a:r>
            <a:r>
              <a:rPr lang="ru-RU" sz="2500" dirty="0" err="1"/>
              <a:t>Нәтижесінде</a:t>
            </a:r>
            <a:r>
              <a:rPr lang="ru-RU" sz="2500" dirty="0"/>
              <a:t> </a:t>
            </a:r>
            <a:r>
              <a:rPr lang="ru-RU" sz="2500" dirty="0" err="1"/>
              <a:t>ядродан</a:t>
            </a:r>
            <a:r>
              <a:rPr lang="ru-RU" sz="2500" dirty="0"/>
              <a:t> </a:t>
            </a:r>
            <a:r>
              <a:rPr lang="ru-RU" sz="2500" dirty="0" err="1"/>
              <a:t>жылдам</a:t>
            </a:r>
            <a:r>
              <a:rPr lang="ru-RU" sz="2500" dirty="0"/>
              <a:t> </a:t>
            </a:r>
            <a:r>
              <a:rPr lang="ru-RU" sz="2500" b="1" dirty="0"/>
              <a:t>электрон</a:t>
            </a:r>
            <a:r>
              <a:rPr lang="ru-RU" sz="2500" dirty="0"/>
              <a:t> </a:t>
            </a:r>
            <a:r>
              <a:rPr lang="ru-RU" sz="2500" dirty="0" err="1"/>
              <a:t>және</a:t>
            </a:r>
            <a:r>
              <a:rPr lang="ru-RU" sz="2500" dirty="0"/>
              <a:t> </a:t>
            </a:r>
            <a:r>
              <a:rPr lang="ru-RU" sz="2500" dirty="0" err="1"/>
              <a:t>массасы</a:t>
            </a:r>
            <a:r>
              <a:rPr lang="ru-RU" sz="2500" dirty="0"/>
              <a:t> </a:t>
            </a:r>
            <a:r>
              <a:rPr lang="ru-RU" sz="2500" dirty="0" err="1"/>
              <a:t>өте</a:t>
            </a:r>
            <a:r>
              <a:rPr lang="ru-RU" sz="2500" dirty="0"/>
              <a:t> аз </a:t>
            </a:r>
            <a:r>
              <a:rPr lang="ru-RU" sz="2500" dirty="0" err="1"/>
              <a:t>бейтарап</a:t>
            </a:r>
            <a:r>
              <a:rPr lang="ru-RU" sz="2500" dirty="0"/>
              <a:t> </a:t>
            </a:r>
            <a:r>
              <a:rPr lang="ru-RU" sz="2500" dirty="0" err="1"/>
              <a:t>бөлшек</a:t>
            </a:r>
            <a:r>
              <a:rPr lang="ru-RU" sz="2500" dirty="0"/>
              <a:t> - </a:t>
            </a:r>
            <a:r>
              <a:rPr lang="ru-RU" sz="2500" b="1" dirty="0"/>
              <a:t>нейтрино</a:t>
            </a:r>
            <a:r>
              <a:rPr lang="ru-RU" sz="2500" dirty="0"/>
              <a:t> </a:t>
            </a:r>
            <a:r>
              <a:rPr lang="ru-RU" sz="2500" dirty="0" err="1"/>
              <a:t>ұшып</a:t>
            </a:r>
            <a:r>
              <a:rPr lang="ru-RU" sz="2500" dirty="0"/>
              <a:t> </a:t>
            </a:r>
            <a:r>
              <a:rPr lang="ru-RU" sz="2500" dirty="0" err="1"/>
              <a:t>шығады</a:t>
            </a:r>
            <a:r>
              <a:rPr lang="ru-RU" sz="2500" dirty="0"/>
              <a:t>.</a:t>
            </a:r>
          </a:p>
          <a:p>
            <a:pPr algn="just"/>
            <a:r>
              <a:rPr lang="ru-RU" sz="2500" dirty="0" err="1"/>
              <a:t>Ядролық</a:t>
            </a:r>
            <a:r>
              <a:rPr lang="ru-RU" sz="2500" dirty="0"/>
              <a:t> заряд </a:t>
            </a:r>
            <a:r>
              <a:rPr lang="ru-RU" sz="2500" dirty="0" err="1"/>
              <a:t>бір</a:t>
            </a:r>
            <a:r>
              <a:rPr lang="ru-RU" sz="2500" dirty="0"/>
              <a:t> </a:t>
            </a:r>
            <a:r>
              <a:rPr lang="ru-RU" sz="2500" dirty="0" err="1"/>
              <a:t>бірлікке</a:t>
            </a:r>
            <a:r>
              <a:rPr lang="ru-RU" sz="2500" dirty="0"/>
              <a:t> </a:t>
            </a:r>
            <a:r>
              <a:rPr lang="ru-RU" sz="2500" dirty="0" err="1"/>
              <a:t>өседі</a:t>
            </a:r>
            <a:r>
              <a:rPr lang="ru-RU" sz="2500" dirty="0"/>
              <a:t>, </a:t>
            </a:r>
            <a:r>
              <a:rPr lang="ru-RU" sz="2500" dirty="0" err="1"/>
              <a:t>бірақ</a:t>
            </a:r>
            <a:r>
              <a:rPr lang="ru-RU" sz="2500" dirty="0"/>
              <a:t> масса саны </a:t>
            </a:r>
            <a:r>
              <a:rPr lang="ru-RU" sz="2500" dirty="0" err="1"/>
              <a:t>өзгермейді</a:t>
            </a:r>
            <a:r>
              <a:rPr lang="ru-RU" sz="2500" dirty="0"/>
              <a:t> (нейтрино </a:t>
            </a:r>
            <a:r>
              <a:rPr lang="ru-RU" sz="2500" dirty="0" err="1"/>
              <a:t>массасын</a:t>
            </a:r>
            <a:r>
              <a:rPr lang="ru-RU" sz="2500" dirty="0"/>
              <a:t> </a:t>
            </a:r>
            <a:r>
              <a:rPr lang="ru-RU" sz="2500" dirty="0" err="1"/>
              <a:t>ескермеуге</a:t>
            </a:r>
            <a:r>
              <a:rPr lang="ru-RU" sz="2500" dirty="0"/>
              <a:t> </a:t>
            </a:r>
            <a:r>
              <a:rPr lang="ru-RU" sz="2500" dirty="0" err="1"/>
              <a:t>болады</a:t>
            </a:r>
            <a:r>
              <a:rPr lang="ru-RU" sz="2500" dirty="0"/>
              <a:t>).   </a:t>
            </a:r>
          </a:p>
          <a:p>
            <a:pPr algn="just"/>
            <a:r>
              <a:rPr lang="ru-RU" sz="2500" dirty="0"/>
              <a:t>            </a:t>
            </a:r>
            <a:r>
              <a:rPr lang="ru-RU" sz="2500" dirty="0" err="1"/>
              <a:t>Жаңадан</a:t>
            </a:r>
            <a:r>
              <a:rPr lang="ru-RU" sz="2500" dirty="0"/>
              <a:t> </a:t>
            </a:r>
            <a:r>
              <a:rPr lang="ru-RU" sz="2500" dirty="0" err="1"/>
              <a:t>пайда</a:t>
            </a:r>
            <a:r>
              <a:rPr lang="ru-RU" sz="2500" dirty="0"/>
              <a:t> </a:t>
            </a:r>
            <a:r>
              <a:rPr lang="ru-RU" sz="2500" dirty="0" err="1"/>
              <a:t>болған</a:t>
            </a:r>
            <a:r>
              <a:rPr lang="ru-RU" sz="2500" dirty="0"/>
              <a:t> элемент </a:t>
            </a:r>
            <a:r>
              <a:rPr lang="ru-RU" sz="2500" dirty="0" err="1"/>
              <a:t>периодтық</a:t>
            </a:r>
            <a:r>
              <a:rPr lang="ru-RU" sz="2500" dirty="0"/>
              <a:t> </a:t>
            </a:r>
            <a:r>
              <a:rPr lang="ru-RU" sz="2500" dirty="0" err="1"/>
              <a:t>жүйеде</a:t>
            </a:r>
            <a:r>
              <a:rPr lang="ru-RU" sz="2500" dirty="0"/>
              <a:t> </a:t>
            </a:r>
            <a:r>
              <a:rPr lang="ru-RU" sz="2500" dirty="0" err="1"/>
              <a:t>бір</a:t>
            </a:r>
            <a:r>
              <a:rPr lang="ru-RU" sz="2500" dirty="0"/>
              <a:t> </a:t>
            </a:r>
            <a:r>
              <a:rPr lang="ru-RU" sz="2500" dirty="0" err="1"/>
              <a:t>ұяшыққа</a:t>
            </a:r>
            <a:r>
              <a:rPr lang="ru-RU" sz="2500" dirty="0"/>
              <a:t> </a:t>
            </a:r>
            <a:r>
              <a:rPr lang="ru-RU" sz="2500" dirty="0" err="1"/>
              <a:t>оңға</a:t>
            </a:r>
            <a:r>
              <a:rPr lang="ru-RU" sz="2500" dirty="0"/>
              <a:t> </a:t>
            </a:r>
            <a:r>
              <a:rPr lang="ru-RU" sz="2500" dirty="0" err="1"/>
              <a:t>жылжиды</a:t>
            </a:r>
            <a:r>
              <a:rPr lang="ru-RU" sz="2500" dirty="0"/>
              <a:t>.</a:t>
            </a:r>
          </a:p>
          <a:p>
            <a:pPr algn="just"/>
            <a:r>
              <a:rPr lang="ru-RU" sz="2500" dirty="0"/>
              <a:t>            </a:t>
            </a:r>
            <a:r>
              <a:rPr lang="ru-RU" sz="2500" dirty="0" err="1"/>
              <a:t>Бұл</a:t>
            </a:r>
            <a:r>
              <a:rPr lang="ru-RU" sz="2500" dirty="0"/>
              <a:t> </a:t>
            </a:r>
            <a:r>
              <a:rPr lang="ru-RU" sz="2500" dirty="0" err="1"/>
              <a:t>бөлшектердің</a:t>
            </a:r>
            <a:r>
              <a:rPr lang="ru-RU" sz="2500" dirty="0"/>
              <a:t> </a:t>
            </a:r>
            <a:r>
              <a:rPr lang="ru-RU" sz="2500" dirty="0" err="1"/>
              <a:t>мөлшері</a:t>
            </a:r>
            <a:r>
              <a:rPr lang="ru-RU" sz="2500" dirty="0"/>
              <a:t> </a:t>
            </a:r>
            <a:r>
              <a:rPr lang="ru-RU" sz="2500" dirty="0" err="1"/>
              <a:t>өте</a:t>
            </a:r>
            <a:r>
              <a:rPr lang="ru-RU" sz="2500" dirty="0"/>
              <a:t> аз, </a:t>
            </a:r>
            <a:r>
              <a:rPr lang="ru-RU" sz="2500" dirty="0" err="1"/>
              <a:t>олардың</a:t>
            </a:r>
            <a:r>
              <a:rPr lang="ru-RU" sz="2500" dirty="0"/>
              <a:t> </a:t>
            </a:r>
            <a:r>
              <a:rPr lang="ru-RU" sz="2500" dirty="0" err="1"/>
              <a:t>ауадағы</a:t>
            </a:r>
            <a:r>
              <a:rPr lang="ru-RU" sz="2500" dirty="0"/>
              <a:t> </a:t>
            </a:r>
            <a:r>
              <a:rPr lang="ru-RU" sz="2500" dirty="0" err="1"/>
              <a:t>жолының</a:t>
            </a:r>
            <a:r>
              <a:rPr lang="ru-RU" sz="2500" dirty="0"/>
              <a:t> </a:t>
            </a:r>
            <a:r>
              <a:rPr lang="ru-RU" sz="2500" dirty="0" err="1"/>
              <a:t>ұзындығы</a:t>
            </a:r>
            <a:r>
              <a:rPr lang="ru-RU" sz="2500" dirty="0"/>
              <a:t> </a:t>
            </a:r>
            <a:r>
              <a:rPr lang="ru-RU" sz="2500" dirty="0" err="1"/>
              <a:t>бірнеше</a:t>
            </a:r>
            <a:r>
              <a:rPr lang="ru-RU" sz="2500" dirty="0"/>
              <a:t> метр, ал </a:t>
            </a:r>
            <a:r>
              <a:rPr lang="ru-RU" sz="2500" dirty="0" err="1"/>
              <a:t>ұлпада</a:t>
            </a:r>
            <a:r>
              <a:rPr lang="ru-RU" sz="2500" dirty="0"/>
              <a:t> - </a:t>
            </a:r>
            <a:r>
              <a:rPr lang="ru-RU" sz="2500" dirty="0" err="1"/>
              <a:t>бірнеше</a:t>
            </a:r>
            <a:r>
              <a:rPr lang="ru-RU" sz="2500" dirty="0"/>
              <a:t> сантиметр. </a:t>
            </a:r>
          </a:p>
          <a:p>
            <a:pPr algn="just"/>
            <a:r>
              <a:rPr lang="ru-RU" sz="2500" dirty="0"/>
              <a:t>            </a:t>
            </a:r>
            <a:r>
              <a:rPr lang="ru-RU" sz="2500" dirty="0" err="1"/>
              <a:t>Олар</a:t>
            </a:r>
            <a:r>
              <a:rPr lang="ru-RU" sz="2500" dirty="0"/>
              <a:t> альфа </a:t>
            </a:r>
            <a:r>
              <a:rPr lang="ru-RU" sz="2500" dirty="0" err="1"/>
              <a:t>бөлшектеріне</a:t>
            </a:r>
            <a:r>
              <a:rPr lang="ru-RU" sz="2500" dirty="0"/>
              <a:t> </a:t>
            </a:r>
            <a:r>
              <a:rPr lang="ru-RU" sz="2500" dirty="0" err="1"/>
              <a:t>қарағанда</a:t>
            </a:r>
            <a:r>
              <a:rPr lang="ru-RU" sz="2500" dirty="0"/>
              <a:t> </a:t>
            </a:r>
            <a:r>
              <a:rPr lang="ru-RU" sz="2500" dirty="0" err="1"/>
              <a:t>ұзағырақ</a:t>
            </a:r>
            <a:r>
              <a:rPr lang="ru-RU" sz="2500" dirty="0"/>
              <a:t> </a:t>
            </a:r>
            <a:r>
              <a:rPr lang="ru-RU" sz="2500" dirty="0" err="1"/>
              <a:t>із</a:t>
            </a:r>
            <a:r>
              <a:rPr lang="ru-RU" sz="2500" dirty="0"/>
              <a:t> </a:t>
            </a:r>
            <a:r>
              <a:rPr lang="ru-RU" sz="2500" dirty="0" err="1"/>
              <a:t>бойында</a:t>
            </a:r>
            <a:r>
              <a:rPr lang="ru-RU" sz="2500" dirty="0"/>
              <a:t> </a:t>
            </a:r>
            <a:r>
              <a:rPr lang="ru-RU" sz="2500" dirty="0" err="1"/>
              <a:t>өз</a:t>
            </a:r>
            <a:r>
              <a:rPr lang="ru-RU" sz="2500" dirty="0"/>
              <a:t> </a:t>
            </a:r>
            <a:r>
              <a:rPr lang="ru-RU" sz="2500" dirty="0" err="1"/>
              <a:t>энергиясынан</a:t>
            </a:r>
            <a:r>
              <a:rPr lang="ru-RU" sz="2500" dirty="0"/>
              <a:t> </a:t>
            </a:r>
            <a:r>
              <a:rPr lang="ru-RU" sz="2500" dirty="0" err="1"/>
              <a:t>береді</a:t>
            </a:r>
            <a:r>
              <a:rPr lang="ru-RU" sz="2500" dirty="0"/>
              <a:t>. Бета </a:t>
            </a:r>
            <a:r>
              <a:rPr lang="ru-RU" sz="2500" dirty="0" err="1"/>
              <a:t>бөлшектері</a:t>
            </a:r>
            <a:r>
              <a:rPr lang="ru-RU" sz="2500" dirty="0"/>
              <a:t> </a:t>
            </a:r>
            <a:r>
              <a:rPr lang="ru-RU" sz="2500" dirty="0" err="1"/>
              <a:t>күйік</a:t>
            </a:r>
            <a:r>
              <a:rPr lang="ru-RU" sz="2500" dirty="0"/>
              <a:t> </a:t>
            </a:r>
            <a:r>
              <a:rPr lang="ru-RU" sz="2500" dirty="0" err="1"/>
              <a:t>тудырады</a:t>
            </a:r>
            <a:r>
              <a:rPr lang="ru-RU" sz="2500" dirty="0"/>
              <a:t> </a:t>
            </a:r>
            <a:r>
              <a:rPr lang="ru-RU" sz="2500" dirty="0" err="1"/>
              <a:t>және</a:t>
            </a:r>
            <a:r>
              <a:rPr lang="ru-RU" sz="2500" dirty="0"/>
              <a:t> </a:t>
            </a:r>
            <a:r>
              <a:rPr lang="ru-RU" sz="2500" dirty="0" err="1"/>
              <a:t>дене</a:t>
            </a:r>
            <a:r>
              <a:rPr lang="ru-RU" sz="2500" dirty="0"/>
              <a:t> </a:t>
            </a:r>
            <a:r>
              <a:rPr lang="ru-RU" sz="2500" dirty="0" err="1"/>
              <a:t>тіндеріне</a:t>
            </a:r>
            <a:r>
              <a:rPr lang="ru-RU" sz="2500" dirty="0"/>
              <a:t> 1 - 2 см </a:t>
            </a:r>
            <a:r>
              <a:rPr lang="ru-RU" sz="2500" dirty="0" err="1"/>
              <a:t>енеді</a:t>
            </a:r>
            <a:r>
              <a:rPr lang="ru-R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9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DE9B06-A1C0-4633-ACEC-96751112F014}"/>
              </a:ext>
            </a:extLst>
          </p:cNvPr>
          <p:cNvSpPr txBox="1"/>
          <p:nvPr/>
        </p:nvSpPr>
        <p:spPr>
          <a:xfrm>
            <a:off x="323528" y="476672"/>
            <a:ext cx="8352928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Нейтрондық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сәулелену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         </a:t>
            </a:r>
            <a:r>
              <a:rPr lang="ru-RU" sz="2800" dirty="0" err="1"/>
              <a:t>Нейтрондар</a:t>
            </a:r>
            <a:r>
              <a:rPr lang="ru-RU" sz="2800" dirty="0"/>
              <a:t> - </a:t>
            </a:r>
            <a:r>
              <a:rPr lang="ru-RU" sz="2800" dirty="0" err="1"/>
              <a:t>зарядталмаған</a:t>
            </a:r>
            <a:r>
              <a:rPr lang="ru-RU" sz="2800" dirty="0"/>
              <a:t> </a:t>
            </a:r>
            <a:r>
              <a:rPr lang="ru-RU" sz="2800" dirty="0" err="1"/>
              <a:t>ірі</a:t>
            </a:r>
            <a:r>
              <a:rPr lang="ru-RU" sz="2800" dirty="0"/>
              <a:t> </a:t>
            </a:r>
            <a:r>
              <a:rPr lang="ru-RU" sz="2800" dirty="0" err="1"/>
              <a:t>бөлшектер</a:t>
            </a:r>
            <a:r>
              <a:rPr lang="ru-RU" sz="2800" dirty="0"/>
              <a:t>, </a:t>
            </a:r>
            <a:r>
              <a:rPr lang="ru-RU" sz="2800" dirty="0" err="1"/>
              <a:t>олар</a:t>
            </a:r>
            <a:r>
              <a:rPr lang="ru-RU" sz="2800" dirty="0"/>
              <a:t> </a:t>
            </a:r>
            <a:r>
              <a:rPr lang="ru-RU" sz="2800" dirty="0" err="1"/>
              <a:t>өздігінен</a:t>
            </a:r>
            <a:r>
              <a:rPr lang="ru-RU" sz="2800" dirty="0"/>
              <a:t> </a:t>
            </a:r>
            <a:r>
              <a:rPr lang="ru-RU" sz="2800" dirty="0" err="1"/>
              <a:t>иондануды</a:t>
            </a:r>
            <a:r>
              <a:rPr lang="ru-RU" sz="2800" dirty="0"/>
              <a:t> </a:t>
            </a:r>
            <a:r>
              <a:rPr lang="ru-RU" sz="2800" dirty="0" err="1"/>
              <a:t>тудырмайды</a:t>
            </a:r>
            <a:r>
              <a:rPr lang="ru-RU" sz="2800" dirty="0"/>
              <a:t>, </a:t>
            </a:r>
            <a:r>
              <a:rPr lang="ru-RU" sz="2800" dirty="0" err="1"/>
              <a:t>бірақ</a:t>
            </a:r>
            <a:r>
              <a:rPr lang="ru-RU" sz="2800" dirty="0"/>
              <a:t> </a:t>
            </a:r>
            <a:r>
              <a:rPr lang="ru-RU" sz="2800" dirty="0" err="1"/>
              <a:t>атомдарды</a:t>
            </a:r>
            <a:r>
              <a:rPr lang="ru-RU" sz="2800" dirty="0"/>
              <a:t> </a:t>
            </a:r>
            <a:r>
              <a:rPr lang="ru-RU" sz="2800" dirty="0" err="1"/>
              <a:t>орнықты</a:t>
            </a:r>
            <a:r>
              <a:rPr lang="ru-RU" sz="2800" dirty="0"/>
              <a:t> </a:t>
            </a:r>
            <a:r>
              <a:rPr lang="ru-RU" sz="2800" dirty="0" err="1"/>
              <a:t>күйлерінен</a:t>
            </a:r>
            <a:r>
              <a:rPr lang="ru-RU" sz="2800" dirty="0"/>
              <a:t> </a:t>
            </a:r>
            <a:r>
              <a:rPr lang="ru-RU" sz="2800" dirty="0" err="1"/>
              <a:t>шығарады</a:t>
            </a:r>
            <a:r>
              <a:rPr lang="ru-RU" sz="2800" dirty="0"/>
              <a:t>, </a:t>
            </a:r>
            <a:r>
              <a:rPr lang="ru-RU" sz="2800" dirty="0" err="1"/>
              <a:t>радиоактивті</a:t>
            </a:r>
            <a:r>
              <a:rPr lang="ru-RU" sz="2800" dirty="0"/>
              <a:t> </a:t>
            </a:r>
            <a:r>
              <a:rPr lang="ru-RU" sz="2800" dirty="0" err="1"/>
              <a:t>емес</a:t>
            </a:r>
            <a:r>
              <a:rPr lang="ru-RU" sz="2800" dirty="0"/>
              <a:t> </a:t>
            </a:r>
            <a:r>
              <a:rPr lang="ru-RU" sz="2800" dirty="0" err="1"/>
              <a:t>материалдарда</a:t>
            </a:r>
            <a:r>
              <a:rPr lang="ru-RU" sz="2800" dirty="0"/>
              <a:t> </a:t>
            </a:r>
            <a:r>
              <a:rPr lang="ru-RU" sz="2800" dirty="0" err="1"/>
              <a:t>немесе</a:t>
            </a:r>
            <a:r>
              <a:rPr lang="ru-RU" sz="2800" dirty="0"/>
              <a:t> </a:t>
            </a:r>
            <a:r>
              <a:rPr lang="ru-RU" sz="2800" dirty="0" err="1"/>
              <a:t>дене</a:t>
            </a:r>
            <a:r>
              <a:rPr lang="ru-RU" sz="2800" dirty="0"/>
              <a:t> </a:t>
            </a:r>
            <a:r>
              <a:rPr lang="ru-RU" sz="2800" dirty="0" err="1"/>
              <a:t>тіндерінде</a:t>
            </a:r>
            <a:r>
              <a:rPr lang="ru-RU" sz="2800" dirty="0"/>
              <a:t> </a:t>
            </a:r>
            <a:r>
              <a:rPr lang="ru-RU" sz="2800" dirty="0" err="1"/>
              <a:t>индукцияланған</a:t>
            </a:r>
            <a:r>
              <a:rPr lang="ru-RU" sz="2800" dirty="0"/>
              <a:t> </a:t>
            </a:r>
            <a:r>
              <a:rPr lang="ru-RU" sz="2800" dirty="0" err="1"/>
              <a:t>радиоактивтілік</a:t>
            </a:r>
            <a:r>
              <a:rPr lang="ru-RU" sz="2800" dirty="0"/>
              <a:t> </a:t>
            </a:r>
            <a:r>
              <a:rPr lang="ru-RU" sz="2800" dirty="0" err="1"/>
              <a:t>тудырады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          </a:t>
            </a:r>
            <a:r>
              <a:rPr lang="ru-RU" sz="2800" dirty="0" err="1"/>
              <a:t>Нейтрондар</a:t>
            </a:r>
            <a:r>
              <a:rPr lang="ru-RU" sz="2800" dirty="0"/>
              <a:t> </a:t>
            </a:r>
            <a:r>
              <a:rPr lang="ru-RU" sz="2800" dirty="0" err="1"/>
              <a:t>жылдам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баяу</a:t>
            </a:r>
            <a:r>
              <a:rPr lang="ru-RU" sz="2800" dirty="0"/>
              <a:t> </a:t>
            </a:r>
            <a:r>
              <a:rPr lang="ru-RU" sz="2800" dirty="0" err="1"/>
              <a:t>түрлері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</a:t>
            </a:r>
            <a:r>
              <a:rPr lang="ru-RU" sz="2800" dirty="0" err="1"/>
              <a:t>Жылдам</a:t>
            </a:r>
            <a:r>
              <a:rPr lang="ru-RU" sz="2800" dirty="0"/>
              <a:t> </a:t>
            </a:r>
            <a:r>
              <a:rPr lang="ru-RU" sz="2800" dirty="0" err="1"/>
              <a:t>нейтрондар</a:t>
            </a:r>
            <a:r>
              <a:rPr lang="ru-RU" sz="2800" dirty="0"/>
              <a:t> гамма </a:t>
            </a:r>
            <a:r>
              <a:rPr lang="ru-RU" sz="2800" dirty="0" err="1"/>
              <a:t>сәулелеріне</a:t>
            </a:r>
            <a:r>
              <a:rPr lang="ru-RU" sz="2800" dirty="0"/>
              <a:t> </a:t>
            </a:r>
            <a:r>
              <a:rPr lang="ru-RU" sz="2800" dirty="0" err="1"/>
              <a:t>қарағанда</a:t>
            </a:r>
            <a:r>
              <a:rPr lang="ru-RU" sz="2800" dirty="0"/>
              <a:t> 10 </a:t>
            </a:r>
            <a:r>
              <a:rPr lang="ru-RU" sz="2800" dirty="0" err="1"/>
              <a:t>есе</a:t>
            </a:r>
            <a:r>
              <a:rPr lang="ru-RU" sz="2800" dirty="0"/>
              <a:t>, ал </a:t>
            </a:r>
            <a:r>
              <a:rPr lang="ru-RU" sz="2800" dirty="0" err="1"/>
              <a:t>баяу</a:t>
            </a:r>
            <a:r>
              <a:rPr lang="ru-RU" sz="2800" dirty="0"/>
              <a:t> 5 </a:t>
            </a:r>
            <a:r>
              <a:rPr lang="ru-RU" sz="2800" dirty="0" err="1"/>
              <a:t>есе</a:t>
            </a:r>
            <a:r>
              <a:rPr lang="ru-RU" sz="2800" dirty="0"/>
              <a:t> </a:t>
            </a:r>
            <a:r>
              <a:rPr lang="ru-RU" sz="2800" dirty="0" err="1"/>
              <a:t>көп</a:t>
            </a:r>
            <a:r>
              <a:rPr lang="ru-RU" sz="2800" dirty="0"/>
              <a:t> </a:t>
            </a:r>
            <a:r>
              <a:rPr lang="ru-RU" sz="2800" dirty="0" err="1"/>
              <a:t>зиян</a:t>
            </a:r>
            <a:r>
              <a:rPr lang="ru-RU" sz="2800" dirty="0"/>
              <a:t> </a:t>
            </a:r>
            <a:r>
              <a:rPr lang="ru-RU" sz="2800" dirty="0" err="1"/>
              <a:t>келтіреді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           </a:t>
            </a:r>
            <a:r>
              <a:rPr lang="ru-RU" sz="2800" dirty="0" err="1"/>
              <a:t>Жылдам</a:t>
            </a:r>
            <a:r>
              <a:rPr lang="ru-RU" sz="2800" dirty="0"/>
              <a:t> </a:t>
            </a:r>
            <a:r>
              <a:rPr lang="ru-RU" sz="2800" dirty="0" err="1"/>
              <a:t>нейтрондар</a:t>
            </a:r>
            <a:r>
              <a:rPr lang="ru-RU" sz="2800" dirty="0"/>
              <a:t> </a:t>
            </a:r>
            <a:r>
              <a:rPr lang="ru-RU" sz="2800" dirty="0" err="1"/>
              <a:t>құрамында</a:t>
            </a:r>
            <a:r>
              <a:rPr lang="ru-RU" sz="2800" dirty="0"/>
              <a:t> </a:t>
            </a:r>
            <a:r>
              <a:rPr lang="ru-RU" sz="2800" dirty="0" err="1"/>
              <a:t>суы</a:t>
            </a:r>
            <a:r>
              <a:rPr lang="ru-RU" sz="2800" dirty="0"/>
              <a:t> бар </a:t>
            </a:r>
            <a:r>
              <a:rPr lang="ru-RU" sz="2800" dirty="0" err="1"/>
              <a:t>заттар</a:t>
            </a:r>
            <a:r>
              <a:rPr lang="ru-RU" sz="2800" dirty="0"/>
              <a:t> (су, бетон, пластмасса) </a:t>
            </a:r>
            <a:r>
              <a:rPr lang="ru-RU" sz="2800" dirty="0" err="1"/>
              <a:t>әсерінен</a:t>
            </a:r>
            <a:r>
              <a:rPr lang="ru-RU" sz="2800" dirty="0"/>
              <a:t> </a:t>
            </a:r>
            <a:r>
              <a:rPr lang="ru-RU" sz="2800" dirty="0" err="1"/>
              <a:t>баяулайды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радиацияны</a:t>
            </a:r>
            <a:r>
              <a:rPr lang="ru-RU" sz="2800" dirty="0"/>
              <a:t> </a:t>
            </a:r>
            <a:r>
              <a:rPr lang="ru-RU" sz="2800" dirty="0" err="1"/>
              <a:t>ядролық</a:t>
            </a:r>
            <a:r>
              <a:rPr lang="ru-RU" sz="2800" dirty="0"/>
              <a:t> </a:t>
            </a:r>
            <a:r>
              <a:rPr lang="ru-RU" sz="2800" dirty="0" err="1"/>
              <a:t>реакторлардың</a:t>
            </a:r>
            <a:r>
              <a:rPr lang="ru-RU" sz="2800" dirty="0"/>
              <a:t> </a:t>
            </a:r>
            <a:r>
              <a:rPr lang="ru-RU" sz="2800" dirty="0" err="1"/>
              <a:t>жанында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ядролық</a:t>
            </a:r>
            <a:r>
              <a:rPr lang="ru-RU" sz="2800" dirty="0"/>
              <a:t> </a:t>
            </a:r>
            <a:r>
              <a:rPr lang="ru-RU" sz="2800" dirty="0" err="1"/>
              <a:t>жарылыстар</a:t>
            </a:r>
            <a:r>
              <a:rPr lang="ru-RU" sz="2800" dirty="0"/>
              <a:t> </a:t>
            </a:r>
            <a:r>
              <a:rPr lang="ru-RU" sz="2800" dirty="0" err="1"/>
              <a:t>болатын</a:t>
            </a:r>
            <a:r>
              <a:rPr lang="ru-RU" sz="2800" dirty="0"/>
              <a:t> </a:t>
            </a:r>
            <a:r>
              <a:rPr lang="ru-RU" sz="2800" dirty="0" err="1"/>
              <a:t>жерлерде</a:t>
            </a:r>
            <a:r>
              <a:rPr lang="ru-RU" sz="2800" dirty="0"/>
              <a:t> </a:t>
            </a:r>
            <a:r>
              <a:rPr lang="ru-RU" sz="2800" dirty="0" err="1"/>
              <a:t>кездестіруге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0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78CF0342-214C-42CB-85F9-C4E1D258C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792"/>
            <a:ext cx="8229600" cy="39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95" y="332656"/>
            <a:ext cx="8291513" cy="17687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Радиациялық</a:t>
            </a:r>
            <a:r>
              <a:rPr lang="ru-RU" altLang="ru-RU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000099"/>
                </a:solidFill>
                <a:latin typeface="Times New Roman" pitchFamily="18" charset="0"/>
              </a:rPr>
              <a:t>биология</a:t>
            </a:r>
            <a:r>
              <a:rPr lang="ru-RU" altLang="ru-RU" sz="3600" dirty="0">
                <a:solidFill>
                  <a:srgbClr val="000099"/>
                </a:solidFill>
                <a:latin typeface="Times New Roman" pitchFamily="18" charset="0"/>
              </a:rPr>
              <a:t> –</a:t>
            </a:r>
            <a:r>
              <a:rPr lang="ru-RU" altLang="ru-RU" dirty="0">
                <a:solidFill>
                  <a:srgbClr val="000099"/>
                </a:solidFill>
              </a:rPr>
              <a:t> </a:t>
            </a:r>
            <a:br>
              <a:rPr lang="ru-RU" altLang="ru-RU" dirty="0">
                <a:solidFill>
                  <a:srgbClr val="000099"/>
                </a:solidFill>
              </a:rPr>
            </a:br>
            <a:r>
              <a:rPr lang="ru-RU" altLang="ru-RU" sz="2400" dirty="0" err="1" smtClean="0">
                <a:solidFill>
                  <a:srgbClr val="000066"/>
                </a:solidFill>
              </a:rPr>
              <a:t>міндеті</a:t>
            </a: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иондаушы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сәулелену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әсеріне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биологиялық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жауаптың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заңдылықтарын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ашу</a:t>
            </a:r>
            <a:r>
              <a:rPr lang="ru-RU" altLang="ru-RU" sz="2400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3200" dirty="0" err="1" smtClean="0">
                <a:solidFill>
                  <a:srgbClr val="000099"/>
                </a:solidFill>
                <a:latin typeface="Times New Roman" pitchFamily="18" charset="0"/>
              </a:rPr>
              <a:t>Негізгі</a:t>
            </a:r>
            <a:r>
              <a:rPr lang="ru-RU" altLang="ru-RU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3200" dirty="0" err="1" smtClean="0">
                <a:solidFill>
                  <a:srgbClr val="000099"/>
                </a:solidFill>
                <a:latin typeface="Times New Roman" pitchFamily="18" charset="0"/>
              </a:rPr>
              <a:t>бағыттары</a:t>
            </a:r>
            <a:r>
              <a:rPr lang="ru-RU" altLang="ru-RU" sz="3200" dirty="0" smtClean="0">
                <a:solidFill>
                  <a:srgbClr val="000099"/>
                </a:solidFill>
                <a:latin typeface="Times New Roman" pitchFamily="18" charset="0"/>
              </a:rPr>
              <a:t>:</a:t>
            </a:r>
            <a:endParaRPr lang="ru-RU" altLang="ru-RU" sz="32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3960439" cy="41549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400" b="1" i="1" dirty="0" err="1" smtClean="0">
                <a:solidFill>
                  <a:srgbClr val="000066"/>
                </a:solidFill>
                <a:effectLst/>
                <a:latin typeface="Times New Roman" pitchFamily="18" charset="0"/>
              </a:rPr>
              <a:t>Радиациялық</a:t>
            </a:r>
            <a:r>
              <a:rPr lang="ru-RU" altLang="ru-RU" sz="2400" b="1" i="1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000066"/>
                </a:solidFill>
                <a:effectLst/>
                <a:latin typeface="Times New Roman" pitchFamily="18" charset="0"/>
              </a:rPr>
              <a:t>биофизика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Радиациялық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биохимия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Радиациялық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генетика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Радиациялық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цитология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Радиациялық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экология (биогеоценология)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Иондаушы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емес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сәулелену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радиобиологиясы</a:t>
            </a:r>
            <a:endParaRPr lang="ru-RU" altLang="ru-RU" sz="2400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err="1"/>
              <a:t>Радиациялық</a:t>
            </a:r>
            <a:r>
              <a:rPr lang="ru-RU" sz="2400" dirty="0"/>
              <a:t> </a:t>
            </a:r>
            <a:r>
              <a:rPr lang="ru-RU" sz="2400" dirty="0" smtClean="0"/>
              <a:t>гигиена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2348880"/>
            <a:ext cx="4014192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Радиациялық</a:t>
            </a:r>
            <a:r>
              <a:rPr lang="ru-RU" sz="2400" dirty="0"/>
              <a:t> патофизиология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Сәулелік</a:t>
            </a:r>
            <a:r>
              <a:rPr lang="ru-RU" sz="2400" dirty="0"/>
              <a:t> терапия мен </a:t>
            </a:r>
            <a:r>
              <a:rPr lang="ru-RU" sz="2400" dirty="0" err="1"/>
              <a:t>диагностиканың</a:t>
            </a:r>
            <a:r>
              <a:rPr lang="ru-RU" sz="2400" dirty="0"/>
              <a:t> </a:t>
            </a:r>
            <a:r>
              <a:rPr lang="ru-RU" sz="2400" dirty="0" err="1"/>
              <a:t>радиобиологиялық</a:t>
            </a:r>
            <a:r>
              <a:rPr lang="ru-RU" sz="2400" dirty="0"/>
              <a:t> </a:t>
            </a:r>
            <a:r>
              <a:rPr lang="ru-RU" sz="2400" dirty="0" err="1"/>
              <a:t>негіздері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Ғарыштық</a:t>
            </a:r>
            <a:r>
              <a:rPr lang="ru-RU" sz="2400" dirty="0"/>
              <a:t> радиобиология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Радиациялық</a:t>
            </a:r>
            <a:r>
              <a:rPr lang="ru-RU" sz="2400" dirty="0"/>
              <a:t> эпидемиология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Ауыл</a:t>
            </a:r>
            <a:r>
              <a:rPr lang="ru-RU" sz="2400" dirty="0" smtClean="0"/>
              <a:t> </a:t>
            </a:r>
            <a:r>
              <a:rPr lang="ru-RU" sz="2400" dirty="0" err="1"/>
              <a:t>шаруышылық</a:t>
            </a:r>
            <a:r>
              <a:rPr lang="ru-RU" sz="2400" dirty="0"/>
              <a:t> </a:t>
            </a:r>
            <a:r>
              <a:rPr lang="ru-RU" sz="2400" dirty="0" err="1"/>
              <a:t>радиобиологиясы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5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9B7557-E01D-489B-B312-7DB9A434FA07}"/>
              </a:ext>
            </a:extLst>
          </p:cNvPr>
          <p:cNvSpPr txBox="1"/>
          <p:nvPr/>
        </p:nvSpPr>
        <p:spPr>
          <a:xfrm>
            <a:off x="179512" y="151179"/>
            <a:ext cx="8784976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          </a:t>
            </a:r>
            <a:r>
              <a:rPr lang="ru-RU" sz="2000" dirty="0" err="1"/>
              <a:t>Біздің</a:t>
            </a:r>
            <a:r>
              <a:rPr lang="ru-RU" sz="2000" dirty="0"/>
              <a:t> </a:t>
            </a:r>
            <a:r>
              <a:rPr lang="ru-RU" sz="2000" dirty="0" err="1"/>
              <a:t>айналамыздағы</a:t>
            </a:r>
            <a:r>
              <a:rPr lang="ru-RU" sz="2000" dirty="0"/>
              <a:t> </a:t>
            </a:r>
            <a:r>
              <a:rPr lang="ru-RU" sz="2000" dirty="0" err="1"/>
              <a:t>кез-келген</a:t>
            </a:r>
            <a:r>
              <a:rPr lang="ru-RU" sz="2000" dirty="0"/>
              <a:t> </a:t>
            </a:r>
            <a:r>
              <a:rPr lang="ru-RU" sz="2000" dirty="0" err="1"/>
              <a:t>материалдық</a:t>
            </a:r>
            <a:r>
              <a:rPr lang="ru-RU" sz="2000" dirty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біздер</a:t>
            </a:r>
            <a:r>
              <a:rPr lang="ru-RU" sz="2000" dirty="0"/>
              <a:t> де 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табиғаты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тұрақты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тұрақсыз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 </a:t>
            </a:r>
            <a:r>
              <a:rPr lang="ru-RU" sz="2000" b="1" dirty="0" err="1"/>
              <a:t>нуклидтерден</a:t>
            </a:r>
            <a:r>
              <a:rPr lang="ru-RU" sz="2000" b="1" dirty="0"/>
              <a:t> </a:t>
            </a:r>
            <a:r>
              <a:rPr lang="ru-RU" sz="2000" dirty="0" err="1"/>
              <a:t>тұрамыз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</a:t>
            </a:r>
            <a:r>
              <a:rPr lang="ru-RU" sz="2000" dirty="0" err="1"/>
              <a:t>Тұрақты</a:t>
            </a:r>
            <a:r>
              <a:rPr lang="ru-RU" sz="2000" dirty="0"/>
              <a:t> </a:t>
            </a:r>
            <a:r>
              <a:rPr lang="ru-RU" sz="2000" dirty="0" err="1"/>
              <a:t>нуклидтер</a:t>
            </a:r>
            <a:r>
              <a:rPr lang="ru-RU" sz="2000" dirty="0"/>
              <a:t> </a:t>
            </a:r>
            <a:r>
              <a:rPr lang="ru-RU" sz="2000" dirty="0" err="1"/>
              <a:t>оларға</a:t>
            </a:r>
            <a:r>
              <a:rPr lang="ru-RU" sz="2000" dirty="0"/>
              <a:t> </a:t>
            </a:r>
            <a:r>
              <a:rPr lang="ru-RU" sz="2000" dirty="0" err="1"/>
              <a:t>ерекше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етпесе</a:t>
            </a:r>
            <a:r>
              <a:rPr lang="ru-RU" sz="2000" dirty="0"/>
              <a:t>, </a:t>
            </a:r>
            <a:r>
              <a:rPr lang="ru-RU" sz="2000" dirty="0" err="1"/>
              <a:t>ерікті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</a:t>
            </a:r>
            <a:r>
              <a:rPr lang="ru-RU" sz="2000" dirty="0" err="1"/>
              <a:t>ұзақ</a:t>
            </a:r>
            <a:r>
              <a:rPr lang="ru-RU" sz="2000" dirty="0"/>
              <a:t> </a:t>
            </a:r>
            <a:r>
              <a:rPr lang="ru-RU" sz="2000" dirty="0" err="1"/>
              <a:t>уақыт</a:t>
            </a:r>
            <a:r>
              <a:rPr lang="ru-RU" sz="2000" dirty="0"/>
              <a:t> </a:t>
            </a:r>
            <a:r>
              <a:rPr lang="ru-RU" sz="2000" dirty="0" err="1"/>
              <a:t>өмір</a:t>
            </a:r>
            <a:r>
              <a:rPr lang="ru-RU" sz="2000" dirty="0"/>
              <a:t> </a:t>
            </a:r>
            <a:r>
              <a:rPr lang="ru-RU" sz="2000" dirty="0" err="1"/>
              <a:t>сүруі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</a:t>
            </a:r>
            <a:r>
              <a:rPr lang="ru-RU" sz="2000" dirty="0" err="1"/>
              <a:t>Тұрақсыз</a:t>
            </a:r>
            <a:r>
              <a:rPr lang="ru-RU" sz="2000" dirty="0"/>
              <a:t> </a:t>
            </a:r>
            <a:r>
              <a:rPr lang="ru-RU" sz="2000" dirty="0" err="1"/>
              <a:t>нуклидтер</a:t>
            </a:r>
            <a:r>
              <a:rPr lang="ru-RU" sz="2000" dirty="0"/>
              <a:t> (</a:t>
            </a:r>
            <a:r>
              <a:rPr lang="ru-RU" sz="2000" dirty="0" err="1"/>
              <a:t>атап</a:t>
            </a:r>
            <a:r>
              <a:rPr lang="ru-RU" sz="2000" dirty="0"/>
              <a:t> </a:t>
            </a:r>
            <a:r>
              <a:rPr lang="ru-RU" sz="2000" dirty="0" err="1"/>
              <a:t>айтқанда</a:t>
            </a:r>
            <a:r>
              <a:rPr lang="ru-RU" sz="2000" dirty="0"/>
              <a:t>,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ядролары</a:t>
            </a:r>
            <a:r>
              <a:rPr lang="ru-RU" sz="2000" dirty="0"/>
              <a:t>) </a:t>
            </a:r>
            <a:r>
              <a:rPr lang="ru-RU" sz="2000" dirty="0" err="1"/>
              <a:t>ерте</a:t>
            </a:r>
            <a:r>
              <a:rPr lang="ru-RU" sz="2000" dirty="0"/>
              <a:t> ме, </a:t>
            </a:r>
            <a:r>
              <a:rPr lang="ru-RU" sz="2000" dirty="0" err="1"/>
              <a:t>кеш</a:t>
            </a:r>
            <a:r>
              <a:rPr lang="ru-RU" sz="2000" dirty="0"/>
              <a:t> </a:t>
            </a:r>
            <a:r>
              <a:rPr lang="ru-RU" sz="2000" dirty="0" err="1"/>
              <a:t>пе</a:t>
            </a:r>
            <a:r>
              <a:rPr lang="ru-RU" sz="2000" dirty="0"/>
              <a:t> </a:t>
            </a:r>
            <a:r>
              <a:rPr lang="ru-RU" sz="2000" dirty="0" err="1"/>
              <a:t>өздігінен</a:t>
            </a:r>
            <a:r>
              <a:rPr lang="ru-RU" sz="2000" dirty="0"/>
              <a:t> (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сыртқы</a:t>
            </a:r>
            <a:r>
              <a:rPr lang="ru-RU" sz="2000" dirty="0"/>
              <a:t> </a:t>
            </a:r>
            <a:r>
              <a:rPr lang="ru-RU" sz="2000" dirty="0" err="1"/>
              <a:t>әсерлерсіз</a:t>
            </a:r>
            <a:r>
              <a:rPr lang="ru-RU" sz="2000" dirty="0"/>
              <a:t>) </a:t>
            </a:r>
            <a:r>
              <a:rPr lang="ru-RU" sz="2000" dirty="0" err="1"/>
              <a:t>өзгеріске</a:t>
            </a:r>
            <a:r>
              <a:rPr lang="ru-RU" sz="2000" dirty="0"/>
              <a:t> </a:t>
            </a:r>
            <a:r>
              <a:rPr lang="ru-RU" sz="2000" dirty="0" err="1"/>
              <a:t>ұшырайды</a:t>
            </a:r>
            <a:r>
              <a:rPr lang="ru-RU" sz="2000" dirty="0"/>
              <a:t>. Оны </a:t>
            </a:r>
            <a:r>
              <a:rPr lang="ru-RU" sz="2000" b="1" dirty="0" err="1"/>
              <a:t>радиоактивті</a:t>
            </a:r>
            <a:r>
              <a:rPr lang="ru-RU" sz="2000" b="1" dirty="0"/>
              <a:t> </a:t>
            </a:r>
            <a:r>
              <a:rPr lang="ru-RU" sz="2000" b="1" dirty="0" err="1"/>
              <a:t>ыдырау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 </a:t>
            </a:r>
            <a:r>
              <a:rPr lang="ru-RU" sz="2000" dirty="0" err="1"/>
              <a:t>Ядролары</a:t>
            </a:r>
            <a:r>
              <a:rPr lang="ru-RU" sz="2000" dirty="0"/>
              <a:t> </a:t>
            </a:r>
            <a:r>
              <a:rPr lang="ru-RU" sz="2000" dirty="0" err="1"/>
              <a:t>өздігінен</a:t>
            </a:r>
            <a:r>
              <a:rPr lang="ru-RU" sz="2000" dirty="0"/>
              <a:t> </a:t>
            </a:r>
            <a:r>
              <a:rPr lang="ru-RU" sz="2000" dirty="0" err="1"/>
              <a:t>өзгеруге</a:t>
            </a:r>
            <a:r>
              <a:rPr lang="ru-RU" sz="2000" dirty="0"/>
              <a:t> </a:t>
            </a:r>
            <a:r>
              <a:rPr lang="ru-RU" sz="2000" dirty="0" err="1"/>
              <a:t>қабілетті</a:t>
            </a:r>
            <a:r>
              <a:rPr lang="ru-RU" sz="2000" dirty="0"/>
              <a:t> </a:t>
            </a:r>
            <a:r>
              <a:rPr lang="ru-RU" sz="2000" dirty="0" err="1"/>
              <a:t>нуклеидтер</a:t>
            </a:r>
            <a:r>
              <a:rPr lang="ru-RU" sz="2000" dirty="0"/>
              <a:t> </a:t>
            </a:r>
            <a:r>
              <a:rPr lang="ru-RU" sz="2000" b="1" dirty="0" err="1"/>
              <a:t>радиоактивті</a:t>
            </a:r>
            <a:r>
              <a:rPr lang="ru-RU" sz="2000" b="1" dirty="0"/>
              <a:t> </a:t>
            </a:r>
            <a:r>
              <a:rPr lang="ru-RU" sz="2000" b="1" dirty="0" err="1"/>
              <a:t>нуклидтер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b="1" dirty="0" err="1"/>
              <a:t>радионуклидтер</a:t>
            </a:r>
            <a:r>
              <a:rPr lang="ru-RU" sz="2000" b="1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endParaRPr lang="ru-RU" sz="2000" dirty="0"/>
          </a:p>
          <a:p>
            <a:pPr algn="just"/>
            <a:r>
              <a:rPr lang="ru-RU" sz="2000" dirty="0"/>
              <a:t>           </a:t>
            </a:r>
            <a:r>
              <a:rPr lang="ru-RU" sz="2000" b="1" dirty="0" err="1"/>
              <a:t>Радиоактивтілік</a:t>
            </a:r>
            <a:r>
              <a:rPr lang="ru-RU" sz="2000" dirty="0"/>
              <a:t> </a:t>
            </a:r>
            <a:r>
              <a:rPr lang="ru-RU" sz="2000" dirty="0" err="1"/>
              <a:t>дегеніміз</a:t>
            </a:r>
            <a:r>
              <a:rPr lang="ru-RU" sz="2000" dirty="0"/>
              <a:t> - </a:t>
            </a:r>
            <a:r>
              <a:rPr lang="ru-RU" sz="2000" dirty="0" err="1"/>
              <a:t>кейбір</a:t>
            </a:r>
            <a:r>
              <a:rPr lang="ru-RU" sz="2000" dirty="0"/>
              <a:t> </a:t>
            </a:r>
            <a:r>
              <a:rPr lang="ru-RU" sz="2000" dirty="0" err="1"/>
              <a:t>ядролардың</a:t>
            </a:r>
            <a:r>
              <a:rPr lang="ru-RU" sz="2000" dirty="0"/>
              <a:t> </a:t>
            </a:r>
            <a:r>
              <a:rPr lang="ru-RU" sz="2000" dirty="0" err="1"/>
              <a:t>өздігінен</a:t>
            </a:r>
            <a:r>
              <a:rPr lang="ru-RU" sz="2000" dirty="0"/>
              <a:t> </a:t>
            </a:r>
            <a:r>
              <a:rPr lang="ru-RU" sz="2000" dirty="0" err="1"/>
              <a:t>басқаға</a:t>
            </a:r>
            <a:r>
              <a:rPr lang="ru-RU" sz="2000" dirty="0"/>
              <a:t> </a:t>
            </a:r>
            <a:r>
              <a:rPr lang="ru-RU" sz="2000" dirty="0" err="1"/>
              <a:t>айналу</a:t>
            </a:r>
            <a:r>
              <a:rPr lang="ru-RU" sz="2000" dirty="0"/>
              <a:t> </a:t>
            </a:r>
            <a:r>
              <a:rPr lang="ru-RU" sz="2000" dirty="0" err="1"/>
              <a:t>қабілеті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ерекше</a:t>
            </a:r>
            <a:r>
              <a:rPr lang="ru-RU" sz="2000" dirty="0"/>
              <a:t> </a:t>
            </a:r>
            <a:r>
              <a:rPr lang="ru-RU" sz="2000" dirty="0" err="1"/>
              <a:t>түрдегі</a:t>
            </a:r>
            <a:r>
              <a:rPr lang="ru-RU" sz="2000" dirty="0"/>
              <a:t> </a:t>
            </a:r>
            <a:r>
              <a:rPr lang="ru-RU" sz="2000" dirty="0" err="1"/>
              <a:t>сәулелер</a:t>
            </a:r>
            <a:r>
              <a:rPr lang="ru-RU" sz="2000" dirty="0"/>
              <a:t> </a:t>
            </a:r>
            <a:r>
              <a:rPr lang="ru-RU" sz="2000" dirty="0" err="1"/>
              <a:t>шығарумен</a:t>
            </a:r>
            <a:r>
              <a:rPr lang="ru-RU" sz="2000" dirty="0"/>
              <a:t> </a:t>
            </a:r>
            <a:r>
              <a:rPr lang="ru-RU" sz="2000" dirty="0" err="1"/>
              <a:t>жүреді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</a:t>
            </a:r>
            <a:r>
              <a:rPr lang="ru-RU" sz="2000" dirty="0" err="1"/>
              <a:t>Сыртқы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болмаса</a:t>
            </a:r>
            <a:r>
              <a:rPr lang="ru-RU" sz="2000" dirty="0"/>
              <a:t> да </a:t>
            </a:r>
            <a:r>
              <a:rPr lang="ru-RU" sz="2000" dirty="0" err="1"/>
              <a:t>сәуле</a:t>
            </a:r>
            <a:r>
              <a:rPr lang="ru-RU" sz="2000" dirty="0"/>
              <a:t> </a:t>
            </a:r>
            <a:r>
              <a:rPr lang="ru-RU" sz="2000" dirty="0" err="1"/>
              <a:t>шығаратын</a:t>
            </a:r>
            <a:r>
              <a:rPr lang="ru-RU" sz="2000" dirty="0"/>
              <a:t>,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ену</a:t>
            </a:r>
            <a:r>
              <a:rPr lang="ru-RU" sz="2000" dirty="0"/>
              <a:t> </a:t>
            </a:r>
            <a:r>
              <a:rPr lang="ru-RU" sz="2000" dirty="0" err="1"/>
              <a:t>қабілетіне</a:t>
            </a:r>
            <a:r>
              <a:rPr lang="ru-RU" sz="2000" dirty="0"/>
              <a:t> </a:t>
            </a:r>
            <a:r>
              <a:rPr lang="ru-RU" sz="2000" dirty="0" err="1"/>
              <a:t>ие</a:t>
            </a:r>
            <a:r>
              <a:rPr lang="ru-RU" sz="2000" dirty="0"/>
              <a:t>, </a:t>
            </a:r>
            <a:r>
              <a:rPr lang="ru-RU" sz="2000" dirty="0" err="1"/>
              <a:t>кейін</a:t>
            </a:r>
            <a:r>
              <a:rPr lang="ru-RU" sz="2000" dirty="0"/>
              <a:t> </a:t>
            </a:r>
            <a:r>
              <a:rPr lang="ru-RU" sz="2000" dirty="0" err="1"/>
              <a:t>радиоактивті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аталатын</a:t>
            </a:r>
            <a:r>
              <a:rPr lang="ru-RU" sz="2000" dirty="0"/>
              <a:t> </a:t>
            </a:r>
            <a:r>
              <a:rPr lang="ru-RU" sz="2000" b="1" dirty="0"/>
              <a:t>уран </a:t>
            </a:r>
            <a:r>
              <a:rPr lang="ru-RU" sz="2000" b="1" dirty="0" err="1"/>
              <a:t>тұздары</a:t>
            </a:r>
            <a:r>
              <a:rPr lang="ru-RU" sz="2000" b="1" dirty="0"/>
              <a:t> </a:t>
            </a:r>
            <a:r>
              <a:rPr lang="ru-RU" sz="2000" dirty="0" err="1"/>
              <a:t>шығаратын</a:t>
            </a:r>
            <a:r>
              <a:rPr lang="ru-RU" sz="2000" dirty="0"/>
              <a:t> </a:t>
            </a:r>
            <a:r>
              <a:rPr lang="ru-RU" sz="2000" dirty="0" err="1"/>
              <a:t>сәуленің</a:t>
            </a:r>
            <a:r>
              <a:rPr lang="ru-RU" sz="2000" dirty="0"/>
              <a:t> </a:t>
            </a:r>
            <a:r>
              <a:rPr lang="ru-RU" sz="2000" dirty="0" err="1"/>
              <a:t>ашылуы</a:t>
            </a:r>
            <a:r>
              <a:rPr lang="ru-RU" sz="2000" dirty="0"/>
              <a:t> француз </a:t>
            </a:r>
            <a:r>
              <a:rPr lang="ru-RU" sz="2000" dirty="0" err="1"/>
              <a:t>ғалымы</a:t>
            </a:r>
            <a:r>
              <a:rPr lang="ru-RU" sz="2000" dirty="0"/>
              <a:t> Антуан Анри </a:t>
            </a:r>
            <a:r>
              <a:rPr lang="ru-RU" sz="2000" dirty="0" err="1"/>
              <a:t>Беккерельге</a:t>
            </a:r>
            <a:r>
              <a:rPr lang="ru-RU" sz="2000" dirty="0"/>
              <a:t> (1896) </a:t>
            </a:r>
            <a:r>
              <a:rPr lang="ru-RU" sz="2000" dirty="0" err="1"/>
              <a:t>тиесілі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</a:t>
            </a:r>
            <a:r>
              <a:rPr lang="ru-RU" sz="2000" dirty="0" err="1"/>
              <a:t>Өздігінен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, </a:t>
            </a:r>
            <a:r>
              <a:rPr lang="ru-RU" sz="2000" dirty="0" err="1"/>
              <a:t>аппаратта</a:t>
            </a:r>
            <a:r>
              <a:rPr lang="ru-RU" sz="2000" dirty="0"/>
              <a:t> </a:t>
            </a:r>
            <a:r>
              <a:rPr lang="ru-RU" sz="2000" dirty="0" err="1"/>
              <a:t>жасалған</a:t>
            </a:r>
            <a:r>
              <a:rPr lang="ru-RU" sz="2000" dirty="0"/>
              <a:t>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сәулеленуді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жыл</a:t>
            </a:r>
            <a:r>
              <a:rPr lang="ru-RU" sz="2000" dirty="0"/>
              <a:t> </a:t>
            </a:r>
            <a:r>
              <a:rPr lang="ru-RU" sz="2000" dirty="0" err="1"/>
              <a:t>бұрын</a:t>
            </a:r>
            <a:r>
              <a:rPr lang="ru-RU" sz="2000" dirty="0"/>
              <a:t> </a:t>
            </a:r>
            <a:r>
              <a:rPr lang="kk-KZ" sz="2000" dirty="0"/>
              <a:t>(1895ж) </a:t>
            </a:r>
            <a:r>
              <a:rPr lang="ru-RU" sz="2000" dirty="0" err="1"/>
              <a:t>неміс</a:t>
            </a:r>
            <a:r>
              <a:rPr lang="ru-RU" sz="2000" dirty="0"/>
              <a:t> </a:t>
            </a:r>
            <a:r>
              <a:rPr lang="ru-RU" sz="2000" dirty="0" err="1"/>
              <a:t>физигі</a:t>
            </a:r>
            <a:r>
              <a:rPr lang="ru-RU" sz="2000" dirty="0"/>
              <a:t> Вильгельм Конрад Рентген </a:t>
            </a:r>
            <a:r>
              <a:rPr lang="ru-RU" sz="2000" dirty="0" err="1"/>
              <a:t>ашқан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            1898 ж </a:t>
            </a:r>
            <a:r>
              <a:rPr lang="ru-RU" sz="2000" dirty="0" err="1"/>
              <a:t>радиоактивті</a:t>
            </a:r>
            <a:r>
              <a:rPr lang="ru-RU" sz="2000" dirty="0"/>
              <a:t> </a:t>
            </a:r>
            <a:r>
              <a:rPr lang="ru-RU" sz="2000" dirty="0" err="1"/>
              <a:t>қасиеттерді</a:t>
            </a:r>
            <a:r>
              <a:rPr lang="ru-RU" sz="2000" dirty="0"/>
              <a:t> Мария Склодовская </a:t>
            </a:r>
            <a:r>
              <a:rPr lang="ru-RU" sz="2000" dirty="0" err="1"/>
              <a:t>және</a:t>
            </a:r>
            <a:r>
              <a:rPr lang="ru-RU" sz="2000" dirty="0"/>
              <a:t> Пьер Кюри </a:t>
            </a:r>
            <a:r>
              <a:rPr lang="ru-RU" sz="2000" dirty="0" err="1"/>
              <a:t>белсенді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</a:t>
            </a:r>
            <a:r>
              <a:rPr lang="ru-RU" sz="2000" dirty="0" err="1"/>
              <a:t>зерттеді</a:t>
            </a:r>
            <a:r>
              <a:rPr lang="ru-RU" sz="2000" dirty="0"/>
              <a:t>, </a:t>
            </a:r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ru-RU" sz="2000" dirty="0" err="1"/>
              <a:t>алғашқы</a:t>
            </a:r>
            <a:r>
              <a:rPr lang="ru-RU" sz="2000" dirty="0"/>
              <a:t> </a:t>
            </a:r>
            <a:r>
              <a:rPr lang="ru-RU" sz="2000" dirty="0" err="1"/>
              <a:t>радиоактивті</a:t>
            </a:r>
            <a:r>
              <a:rPr lang="ru-RU" sz="2000" dirty="0"/>
              <a:t> </a:t>
            </a:r>
            <a:r>
              <a:rPr lang="ru-RU" sz="2000" dirty="0" err="1"/>
              <a:t>изотоптарды</a:t>
            </a:r>
            <a:r>
              <a:rPr lang="ru-RU" sz="2000" dirty="0"/>
              <a:t> </a:t>
            </a:r>
            <a:r>
              <a:rPr lang="ru-RU" sz="2000" dirty="0" err="1"/>
              <a:t>олардың</a:t>
            </a:r>
            <a:r>
              <a:rPr lang="ru-RU" sz="2000" dirty="0"/>
              <a:t> таза </a:t>
            </a:r>
            <a:r>
              <a:rPr lang="ru-RU" sz="2000" dirty="0" err="1"/>
              <a:t>түрінде</a:t>
            </a:r>
            <a:r>
              <a:rPr lang="ru-RU" sz="2000" dirty="0"/>
              <a:t> - полоний мен </a:t>
            </a:r>
            <a:r>
              <a:rPr lang="ru-RU" sz="2000" dirty="0" err="1"/>
              <a:t>радийді</a:t>
            </a:r>
            <a:r>
              <a:rPr lang="ru-RU" sz="2000" dirty="0"/>
              <a:t> </a:t>
            </a:r>
            <a:r>
              <a:rPr lang="ru-RU" sz="2000" dirty="0" err="1"/>
              <a:t>ашты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таза </a:t>
            </a:r>
            <a:r>
              <a:rPr lang="ru-RU" sz="2000" dirty="0" err="1"/>
              <a:t>күйінде</a:t>
            </a:r>
            <a:r>
              <a:rPr lang="ru-RU" sz="2000" dirty="0"/>
              <a:t> </a:t>
            </a:r>
            <a:r>
              <a:rPr lang="ru-RU" sz="2000" dirty="0" err="1"/>
              <a:t>бөліп</a:t>
            </a:r>
            <a:r>
              <a:rPr lang="ru-RU" sz="2000" dirty="0"/>
              <a:t> </a:t>
            </a:r>
            <a:r>
              <a:rPr lang="ru-RU" sz="2000" dirty="0" err="1"/>
              <a:t>алды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радиоактивтілік</a:t>
            </a:r>
            <a:r>
              <a:rPr lang="ru-RU" sz="2000" dirty="0"/>
              <a:t> пен </a:t>
            </a:r>
            <a:r>
              <a:rPr lang="ru-RU" sz="2000" dirty="0" err="1"/>
              <a:t>радионуклидтерді</a:t>
            </a:r>
            <a:r>
              <a:rPr lang="ru-RU" sz="2000" dirty="0"/>
              <a:t> </a:t>
            </a:r>
            <a:r>
              <a:rPr lang="ru-RU" sz="2000" dirty="0" err="1"/>
              <a:t>зерттеуге</a:t>
            </a:r>
            <a:r>
              <a:rPr lang="ru-RU" sz="2000" dirty="0"/>
              <a:t> </a:t>
            </a:r>
            <a:r>
              <a:rPr lang="ru-RU" sz="2000" dirty="0" err="1"/>
              <a:t>негіз</a:t>
            </a:r>
            <a:r>
              <a:rPr lang="ru-RU" sz="2000" dirty="0"/>
              <a:t> </a:t>
            </a:r>
            <a:r>
              <a:rPr lang="ru-RU" sz="2000" dirty="0" err="1"/>
              <a:t>салды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3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243662-6A0A-4CCD-AED0-148CC9023E1B}"/>
              </a:ext>
            </a:extLst>
          </p:cNvPr>
          <p:cNvSpPr txBox="1"/>
          <p:nvPr/>
        </p:nvSpPr>
        <p:spPr>
          <a:xfrm>
            <a:off x="107504" y="188640"/>
            <a:ext cx="8928992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    </a:t>
            </a:r>
            <a:r>
              <a:rPr lang="ru-RU" b="1" dirty="0" err="1">
                <a:solidFill>
                  <a:srgbClr val="C00000"/>
                </a:solidFill>
              </a:rPr>
              <a:t>Радиоактивті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ыдырау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бұл</a:t>
            </a:r>
            <a:r>
              <a:rPr lang="ru-RU" dirty="0"/>
              <a:t> атом </a:t>
            </a:r>
            <a:r>
              <a:rPr lang="ru-RU" dirty="0" err="1"/>
              <a:t>ядросының</a:t>
            </a:r>
            <a:r>
              <a:rPr lang="ru-RU" dirty="0"/>
              <a:t> тек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күйімен</a:t>
            </a:r>
            <a:r>
              <a:rPr lang="ru-RU" dirty="0"/>
              <a:t> </a:t>
            </a:r>
            <a:r>
              <a:rPr lang="ru-RU" dirty="0" err="1"/>
              <a:t>анықталатын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жағдайларға</a:t>
            </a:r>
            <a:r>
              <a:rPr lang="ru-RU" dirty="0"/>
              <a:t> </a:t>
            </a:r>
            <a:r>
              <a:rPr lang="ru-RU" dirty="0" err="1"/>
              <a:t>тәуелді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қасиеті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       </a:t>
            </a:r>
            <a:r>
              <a:rPr lang="ru-RU" dirty="0" err="1"/>
              <a:t>Радиоактивті</a:t>
            </a:r>
            <a:r>
              <a:rPr lang="ru-RU" dirty="0"/>
              <a:t> </a:t>
            </a:r>
            <a:r>
              <a:rPr lang="ru-RU" dirty="0" err="1"/>
              <a:t>ыдыраудың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заңы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радиоактивті</a:t>
            </a:r>
            <a:r>
              <a:rPr lang="ru-RU" dirty="0"/>
              <a:t> </a:t>
            </a:r>
            <a:r>
              <a:rPr lang="ru-RU" dirty="0" err="1"/>
              <a:t>изотоптың</a:t>
            </a:r>
            <a:r>
              <a:rPr lang="ru-RU" dirty="0"/>
              <a:t> </a:t>
            </a:r>
            <a:r>
              <a:rPr lang="ru-RU" dirty="0" err="1"/>
              <a:t>ядроларының</a:t>
            </a:r>
            <a:r>
              <a:rPr lang="ru-RU" dirty="0"/>
              <a:t> саны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экспоненциалды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азаяды</a:t>
            </a:r>
            <a:r>
              <a:rPr lang="ru-RU" dirty="0"/>
              <a:t>: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ыдырау</a:t>
            </a:r>
            <a:r>
              <a:rPr lang="ru-RU" dirty="0"/>
              <a:t> </a:t>
            </a:r>
            <a:r>
              <a:rPr lang="ru-RU" dirty="0" err="1"/>
              <a:t>периодтарының</a:t>
            </a:r>
            <a:r>
              <a:rPr lang="ru-RU" dirty="0"/>
              <a:t> саны </a:t>
            </a:r>
            <a:r>
              <a:rPr lang="ru-RU" dirty="0" err="1"/>
              <a:t>көбейгенде</a:t>
            </a:r>
            <a:r>
              <a:rPr lang="ru-RU" dirty="0"/>
              <a:t>, </a:t>
            </a:r>
            <a:r>
              <a:rPr lang="ru-RU" dirty="0" err="1"/>
              <a:t>ыдырамайтын</a:t>
            </a:r>
            <a:r>
              <a:rPr lang="ru-RU" dirty="0"/>
              <a:t> </a:t>
            </a:r>
            <a:r>
              <a:rPr lang="ru-RU" dirty="0" err="1"/>
              <a:t>атомдар</a:t>
            </a:r>
            <a:r>
              <a:rPr lang="ru-RU" dirty="0"/>
              <a:t> саны </a:t>
            </a:r>
            <a:r>
              <a:rPr lang="ru-RU" dirty="0" err="1"/>
              <a:t>азаяды</a:t>
            </a:r>
            <a:r>
              <a:rPr lang="ru-RU" dirty="0"/>
              <a:t>, </a:t>
            </a:r>
            <a:r>
              <a:rPr lang="ru-RU" dirty="0" err="1"/>
              <a:t>біртіндеп</a:t>
            </a:r>
            <a:r>
              <a:rPr lang="ru-RU" dirty="0"/>
              <a:t> </a:t>
            </a:r>
            <a:r>
              <a:rPr lang="ru-RU" dirty="0" err="1"/>
              <a:t>нөлге</a:t>
            </a:r>
            <a:r>
              <a:rPr lang="ru-RU" dirty="0"/>
              <a:t> </a:t>
            </a:r>
            <a:r>
              <a:rPr lang="ru-RU" dirty="0" err="1"/>
              <a:t>жақындайды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      </a:t>
            </a:r>
            <a:r>
              <a:rPr lang="ru-RU" dirty="0" err="1"/>
              <a:t>Ядролық</a:t>
            </a:r>
            <a:r>
              <a:rPr lang="ru-RU" dirty="0"/>
              <a:t> </a:t>
            </a:r>
            <a:r>
              <a:rPr lang="ru-RU" dirty="0" err="1"/>
              <a:t>ыдырау</a:t>
            </a:r>
            <a:r>
              <a:rPr lang="ru-RU" dirty="0"/>
              <a:t> </a:t>
            </a:r>
            <a:r>
              <a:rPr lang="ru-RU" dirty="0" err="1"/>
              <a:t>қарқындылығының</a:t>
            </a:r>
            <a:r>
              <a:rPr lang="ru-RU" dirty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сипаттамасы</a:t>
            </a:r>
            <a:r>
              <a:rPr lang="ru-RU" dirty="0"/>
              <a:t> (</a:t>
            </a:r>
            <a:r>
              <a:rPr lang="ru-RU" dirty="0" err="1"/>
              <a:t>демек</a:t>
            </a:r>
            <a:r>
              <a:rPr lang="ru-RU" dirty="0"/>
              <a:t>, </a:t>
            </a:r>
            <a:r>
              <a:rPr lang="ru-RU" dirty="0" err="1"/>
              <a:t>тиісті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) -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зат</a:t>
            </a:r>
            <a:r>
              <a:rPr lang="ru-RU" dirty="0"/>
              <a:t> </a:t>
            </a:r>
            <a:r>
              <a:rPr lang="ru-RU" dirty="0" err="1"/>
              <a:t>көзінің</a:t>
            </a:r>
            <a:r>
              <a:rPr lang="ru-RU" dirty="0"/>
              <a:t> (материал, </a:t>
            </a:r>
            <a:r>
              <a:rPr lang="ru-RU" dirty="0" err="1"/>
              <a:t>сынама</a:t>
            </a:r>
            <a:r>
              <a:rPr lang="ru-RU" dirty="0"/>
              <a:t>, </a:t>
            </a:r>
            <a:r>
              <a:rPr lang="ru-RU" dirty="0" err="1"/>
              <a:t>биосфералық</a:t>
            </a:r>
            <a:r>
              <a:rPr lang="ru-RU" dirty="0"/>
              <a:t> объект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 </a:t>
            </a:r>
            <a:r>
              <a:rPr lang="ru-RU" dirty="0" err="1"/>
              <a:t>белсенділігі</a:t>
            </a:r>
            <a:r>
              <a:rPr lang="ru-RU" dirty="0"/>
              <a:t> -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en-US" b="1" dirty="0"/>
              <a:t>dt</a:t>
            </a:r>
            <a:r>
              <a:rPr lang="en-US" dirty="0"/>
              <a:t> </a:t>
            </a:r>
            <a:r>
              <a:rPr lang="ru-RU" dirty="0" err="1"/>
              <a:t>уақытында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радионуклидтің</a:t>
            </a:r>
            <a:r>
              <a:rPr lang="ru-RU" dirty="0"/>
              <a:t> </a:t>
            </a:r>
            <a:r>
              <a:rPr lang="en-US" b="1" dirty="0" err="1"/>
              <a:t>dN</a:t>
            </a:r>
            <a:r>
              <a:rPr lang="en-US" dirty="0"/>
              <a:t> (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радиоактивті</a:t>
            </a:r>
            <a:r>
              <a:rPr lang="ru-RU" dirty="0"/>
              <a:t> </a:t>
            </a:r>
            <a:r>
              <a:rPr lang="ru-RU" dirty="0" err="1"/>
              <a:t>ыдырау</a:t>
            </a:r>
            <a:r>
              <a:rPr lang="ru-RU" dirty="0"/>
              <a:t>) </a:t>
            </a:r>
            <a:r>
              <a:rPr lang="ru-RU" dirty="0" err="1"/>
              <a:t>өздігінен</a:t>
            </a:r>
            <a:r>
              <a:rPr lang="ru-RU" dirty="0"/>
              <a:t> </a:t>
            </a:r>
            <a:r>
              <a:rPr lang="ru-RU" dirty="0" err="1"/>
              <a:t>ядролық</a:t>
            </a:r>
            <a:r>
              <a:rPr lang="ru-RU" dirty="0"/>
              <a:t> </a:t>
            </a:r>
            <a:r>
              <a:rPr lang="ru-RU" dirty="0" err="1"/>
              <a:t>түрлену</a:t>
            </a:r>
            <a:r>
              <a:rPr lang="ru-RU" dirty="0"/>
              <a:t> </a:t>
            </a:r>
            <a:r>
              <a:rPr lang="ru-RU" dirty="0" err="1"/>
              <a:t>санының</a:t>
            </a:r>
            <a:r>
              <a:rPr lang="ru-RU" dirty="0"/>
              <a:t> осы </a:t>
            </a:r>
            <a:r>
              <a:rPr lang="ru-RU" dirty="0" err="1"/>
              <a:t>уақытқа</a:t>
            </a:r>
            <a:r>
              <a:rPr lang="ru-RU" dirty="0"/>
              <a:t> </a:t>
            </a:r>
            <a:r>
              <a:rPr lang="ru-RU" dirty="0" err="1"/>
              <a:t>қатынасы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   </a:t>
            </a:r>
          </a:p>
          <a:p>
            <a:pPr algn="just"/>
            <a:r>
              <a:rPr lang="ru-RU" dirty="0"/>
              <a:t>           </a:t>
            </a:r>
            <a:r>
              <a:rPr lang="ru-RU" dirty="0" err="1"/>
              <a:t>Басқаша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, </a:t>
            </a:r>
            <a:r>
              <a:rPr lang="ru-RU" dirty="0" err="1"/>
              <a:t>белсенділік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радиоактивтілік</a:t>
            </a:r>
            <a:r>
              <a:rPr lang="ru-RU" dirty="0"/>
              <a:t>) -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бірлігіндегі</a:t>
            </a:r>
            <a:r>
              <a:rPr lang="ru-RU" dirty="0"/>
              <a:t> </a:t>
            </a:r>
            <a:r>
              <a:rPr lang="ru-RU" dirty="0" err="1"/>
              <a:t>радиоактивті</a:t>
            </a:r>
            <a:r>
              <a:rPr lang="ru-RU" dirty="0"/>
              <a:t> </a:t>
            </a:r>
            <a:r>
              <a:rPr lang="ru-RU" dirty="0" err="1"/>
              <a:t>ыдырау</a:t>
            </a:r>
            <a:r>
              <a:rPr lang="ru-RU" dirty="0"/>
              <a:t> саны.</a:t>
            </a:r>
          </a:p>
          <a:p>
            <a:pPr algn="just"/>
            <a:r>
              <a:rPr lang="kk-KZ" dirty="0"/>
              <a:t>           СИ жүйесінде</a:t>
            </a:r>
            <a:r>
              <a:rPr lang="ru-RU" dirty="0"/>
              <a:t> </a:t>
            </a:r>
            <a:r>
              <a:rPr lang="ru-RU" dirty="0" err="1"/>
              <a:t>белсенділік</a:t>
            </a:r>
            <a:r>
              <a:rPr lang="ru-RU" dirty="0"/>
              <a:t> </a:t>
            </a:r>
            <a:r>
              <a:rPr lang="ru-RU" dirty="0" err="1"/>
              <a:t>беккерельмен</a:t>
            </a:r>
            <a:r>
              <a:rPr lang="ru-RU" dirty="0"/>
              <a:t> (</a:t>
            </a:r>
            <a:r>
              <a:rPr lang="kk-KZ" dirty="0"/>
              <a:t>Бк</a:t>
            </a:r>
            <a:r>
              <a:rPr lang="en-US" dirty="0"/>
              <a:t>) </a:t>
            </a:r>
            <a:r>
              <a:rPr lang="ru-RU" dirty="0" err="1"/>
              <a:t>өлшенеді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1 Бк</a:t>
            </a:r>
            <a:r>
              <a:rPr lang="en-US" dirty="0"/>
              <a:t> = 1 </a:t>
            </a:r>
            <a:r>
              <a:rPr lang="ru-RU" sz="180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aseline="3000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sz="180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 (1 </a:t>
            </a:r>
            <a:r>
              <a:rPr lang="ru-RU" dirty="0"/>
              <a:t>Беккерель </a:t>
            </a:r>
            <a:r>
              <a:rPr lang="ru-RU" dirty="0" err="1"/>
              <a:t>секундына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ядролық</a:t>
            </a:r>
            <a:r>
              <a:rPr lang="ru-RU" dirty="0"/>
              <a:t> </a:t>
            </a:r>
            <a:r>
              <a:rPr lang="ru-RU" dirty="0" err="1"/>
              <a:t>түрлендіруге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           </a:t>
            </a:r>
            <a:r>
              <a:rPr lang="ru-RU" dirty="0" err="1"/>
              <a:t>Белсенділіктің</a:t>
            </a:r>
            <a:r>
              <a:rPr lang="ru-RU" dirty="0"/>
              <a:t> </a:t>
            </a:r>
            <a:r>
              <a:rPr lang="ru-RU" dirty="0" err="1"/>
              <a:t>жүйеден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бірлігі</a:t>
            </a:r>
            <a:r>
              <a:rPr lang="ru-RU" dirty="0"/>
              <a:t> - кюри (Ки</a:t>
            </a:r>
            <a:r>
              <a:rPr lang="en-US" dirty="0"/>
              <a:t>). </a:t>
            </a:r>
            <a:r>
              <a:rPr lang="ru-RU" sz="180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1Ки = 3,7∙10</a:t>
            </a:r>
            <a:r>
              <a:rPr lang="ru-RU" sz="1800" baseline="3000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Бк</a:t>
            </a:r>
            <a:r>
              <a:rPr lang="en-US" dirty="0"/>
              <a:t>. </a:t>
            </a:r>
            <a:endParaRPr lang="kk-KZ" dirty="0"/>
          </a:p>
          <a:p>
            <a:pPr algn="just"/>
            <a:r>
              <a:rPr lang="kk-KZ" dirty="0"/>
              <a:t>                                                                             </a:t>
            </a:r>
            <a:r>
              <a:rPr lang="en-US" dirty="0"/>
              <a:t>1 </a:t>
            </a:r>
            <a:r>
              <a:rPr lang="kk-KZ" dirty="0"/>
              <a:t>Ки</a:t>
            </a:r>
            <a:r>
              <a:rPr lang="en-US" dirty="0"/>
              <a:t> - 1 </a:t>
            </a:r>
            <a:r>
              <a:rPr lang="ru-RU" dirty="0"/>
              <a:t>г радий-226 </a:t>
            </a:r>
            <a:r>
              <a:rPr lang="ru-RU" dirty="0" err="1"/>
              <a:t>белсенділігі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      </a:t>
            </a:r>
            <a:r>
              <a:rPr lang="ru-RU" dirty="0" err="1"/>
              <a:t>Табиғатта</a:t>
            </a:r>
            <a:r>
              <a:rPr lang="ru-RU" dirty="0"/>
              <a:t> </a:t>
            </a:r>
            <a:r>
              <a:rPr lang="ru-RU" dirty="0" err="1"/>
              <a:t>ыдырайтын</a:t>
            </a:r>
            <a:r>
              <a:rPr lang="ru-RU" dirty="0"/>
              <a:t> </a:t>
            </a:r>
            <a:r>
              <a:rPr lang="ru-RU" dirty="0" err="1"/>
              <a:t>ядролардың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жасанды</a:t>
            </a:r>
            <a:r>
              <a:rPr lang="ru-RU" dirty="0"/>
              <a:t> </a:t>
            </a:r>
            <a:r>
              <a:rPr lang="ru-RU" dirty="0" err="1"/>
              <a:t>ядролық</a:t>
            </a:r>
            <a:r>
              <a:rPr lang="ru-RU" dirty="0"/>
              <a:t> </a:t>
            </a:r>
            <a:r>
              <a:rPr lang="ru-RU" dirty="0" err="1"/>
              <a:t>реакциялар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алынуына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радиоактивтілік</a:t>
            </a:r>
            <a:r>
              <a:rPr lang="ru-RU" dirty="0"/>
              <a:t>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жасанды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      </a:t>
            </a:r>
            <a:r>
              <a:rPr lang="ru-RU" dirty="0" err="1"/>
              <a:t>Сонымен</a:t>
            </a:r>
            <a:r>
              <a:rPr lang="ru-RU" dirty="0"/>
              <a:t>, </a:t>
            </a:r>
            <a:r>
              <a:rPr lang="ru-RU" dirty="0" err="1"/>
              <a:t>уранның</a:t>
            </a:r>
            <a:r>
              <a:rPr lang="ru-RU" dirty="0"/>
              <a:t>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радиоактивті</a:t>
            </a:r>
            <a:r>
              <a:rPr lang="ru-RU" dirty="0"/>
              <a:t> </a:t>
            </a:r>
            <a:r>
              <a:rPr lang="ru-RU" dirty="0" err="1"/>
              <a:t>элементінің</a:t>
            </a:r>
            <a:r>
              <a:rPr lang="ru-RU" dirty="0"/>
              <a:t> </a:t>
            </a:r>
            <a:r>
              <a:rPr lang="ru-RU" dirty="0" err="1"/>
              <a:t>ядролары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етпестен</a:t>
            </a:r>
            <a:r>
              <a:rPr lang="ru-RU" dirty="0"/>
              <a:t> </a:t>
            </a:r>
            <a:r>
              <a:rPr lang="ru-RU" dirty="0" err="1"/>
              <a:t>өздігінен</a:t>
            </a:r>
            <a:r>
              <a:rPr lang="ru-RU" dirty="0"/>
              <a:t> </a:t>
            </a:r>
            <a:r>
              <a:rPr lang="ru-RU" dirty="0" err="1"/>
              <a:t>бөлінуі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           </a:t>
            </a:r>
            <a:r>
              <a:rPr lang="ru-RU" dirty="0" err="1"/>
              <a:t>Радиоактивті</a:t>
            </a:r>
            <a:r>
              <a:rPr lang="ru-RU" dirty="0"/>
              <a:t> конверсия </a:t>
            </a:r>
            <a:r>
              <a:rPr lang="ru-RU" dirty="0" err="1"/>
              <a:t>процесін</a:t>
            </a:r>
            <a:r>
              <a:rPr lang="ru-RU" dirty="0"/>
              <a:t> </a:t>
            </a:r>
            <a:r>
              <a:rPr lang="ru-RU" dirty="0" err="1"/>
              <a:t>тұрақсыз</a:t>
            </a:r>
            <a:r>
              <a:rPr lang="ru-RU" dirty="0"/>
              <a:t> </a:t>
            </a:r>
            <a:r>
              <a:rPr lang="ru-RU" dirty="0" err="1"/>
              <a:t>изотоптардың</a:t>
            </a:r>
            <a:r>
              <a:rPr lang="ru-RU" dirty="0"/>
              <a:t> </a:t>
            </a:r>
            <a:r>
              <a:rPr lang="ru-RU" dirty="0" err="1"/>
              <a:t>ядроларын</a:t>
            </a:r>
            <a:r>
              <a:rPr lang="ru-RU" dirty="0"/>
              <a:t> </a:t>
            </a:r>
            <a:r>
              <a:rPr lang="ru-RU" dirty="0" err="1"/>
              <a:t>нейтрондармен</a:t>
            </a:r>
            <a:r>
              <a:rPr lang="ru-RU" dirty="0"/>
              <a:t> </a:t>
            </a:r>
            <a:r>
              <a:rPr lang="ru-RU" dirty="0" err="1"/>
              <a:t>қоздыру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да </a:t>
            </a:r>
            <a:r>
              <a:rPr lang="ru-RU" dirty="0" err="1"/>
              <a:t>жасанды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қоздыруға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F084C-EB0C-40DE-874D-7A6B140B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709324"/>
            <a:ext cx="75597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C8D487B-D778-4377-ADBD-00898D6DE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46052"/>
            <a:ext cx="4572000" cy="3306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>
                <a:solidFill>
                  <a:srgbClr val="FF3300"/>
                </a:solidFill>
              </a:rPr>
              <a:t>РАДИОАКТИВТІ </a:t>
            </a:r>
            <a:r>
              <a:rPr lang="ru-RU" altLang="ru-RU" sz="1800" b="1" dirty="0" err="1">
                <a:solidFill>
                  <a:srgbClr val="FF3300"/>
                </a:solidFill>
              </a:rPr>
              <a:t>ыдырау</a:t>
            </a:r>
            <a:r>
              <a:rPr lang="ru-RU" altLang="ru-RU" sz="1800" b="1" dirty="0">
                <a:solidFill>
                  <a:srgbClr val="FF3300"/>
                </a:solidFill>
              </a:rPr>
              <a:t> (УРАН-238)</a:t>
            </a:r>
            <a:endParaRPr lang="ru-RU" altLang="ru-RU" sz="18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CBDACEB-7441-41BC-B631-F7638EBDDF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76672"/>
            <a:ext cx="4800600" cy="6179716"/>
          </a:xfrm>
          <a:solidFill>
            <a:schemeClr val="bg1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err="1">
                <a:latin typeface="Times New Roman" panose="02020603050405020304" pitchFamily="18" charset="0"/>
              </a:rPr>
              <a:t>Нуклидтердің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көп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бөлігі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тұрақсыз</a:t>
            </a:r>
            <a:r>
              <a:rPr lang="ru-RU" altLang="ru-RU" sz="1700" b="1" dirty="0">
                <a:latin typeface="Times New Roman" panose="02020603050405020304" pitchFamily="18" charset="0"/>
              </a:rPr>
              <a:t>,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олар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үнемі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басқа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нуклидтерге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айналады</a:t>
            </a:r>
            <a:r>
              <a:rPr lang="ru-RU" altLang="ru-RU" sz="1700" b="1" dirty="0"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ru-RU" altLang="ru-RU" sz="1700" b="1" dirty="0" err="1">
                <a:latin typeface="Times New Roman" panose="02020603050405020304" pitchFamily="18" charset="0"/>
              </a:rPr>
              <a:t>Мысал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ретінде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уран-238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атомын</a:t>
            </a:r>
            <a:r>
              <a:rPr lang="ru-RU" altLang="ru-RU" sz="1700" b="1" dirty="0">
                <a:latin typeface="Times New Roman" panose="02020603050405020304" pitchFamily="18" charset="0"/>
              </a:rPr>
              <a:t> (92 протон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700" b="1" dirty="0">
                <a:latin typeface="Times New Roman" panose="02020603050405020304" pitchFamily="18" charset="0"/>
              </a:rPr>
              <a:t> 146 нейтрон)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қарастырсақ</a:t>
            </a:r>
            <a:r>
              <a:rPr lang="ru-RU" altLang="ru-RU" sz="1700" b="1" dirty="0">
                <a:latin typeface="Times New Roman" panose="02020603050405020304" pitchFamily="18" charset="0"/>
              </a:rPr>
              <a:t>,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оның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ядросында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протондар</a:t>
            </a:r>
            <a:r>
              <a:rPr lang="ru-RU" altLang="ru-RU" sz="1700" b="1" dirty="0">
                <a:latin typeface="Times New Roman" panose="02020603050405020304" pitchFamily="18" charset="0"/>
              </a:rPr>
              <a:t> мен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нейтрондар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бірге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тіркескен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күштермен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әрең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ұсталады</a:t>
            </a:r>
            <a:r>
              <a:rPr lang="ru-RU" altLang="ru-RU" sz="17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Уақыт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өте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төрт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бөлшектен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тұратын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ықшам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топ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бөлініп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шығады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екі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протон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екі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нейтрон (</a:t>
            </a:r>
            <a:r>
              <a:rPr lang="el-GR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ά-</a:t>
            </a:r>
            <a:r>
              <a:rPr lang="ru-RU" altLang="ru-RU" sz="1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бөлшек</a:t>
            </a: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ru-RU" altLang="ru-RU" sz="1700" b="1" dirty="0">
                <a:latin typeface="Times New Roman" panose="02020603050405020304" pitchFamily="18" charset="0"/>
              </a:rPr>
              <a:t>Уран-238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осылайша</a:t>
            </a:r>
            <a:r>
              <a:rPr lang="ru-RU" altLang="ru-RU" sz="1700" b="1" dirty="0">
                <a:latin typeface="Times New Roman" panose="02020603050405020304" pitchFamily="18" charset="0"/>
              </a:rPr>
              <a:t> торий-234-ке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айналады</a:t>
            </a:r>
            <a:r>
              <a:rPr lang="ru-RU" altLang="ru-RU" sz="1700" b="1" dirty="0">
                <a:latin typeface="Times New Roman" panose="02020603050405020304" pitchFamily="18" charset="0"/>
              </a:rPr>
              <a:t>,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оның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ядросында</a:t>
            </a:r>
            <a:r>
              <a:rPr lang="ru-RU" altLang="ru-RU" sz="1700" b="1" dirty="0">
                <a:latin typeface="Times New Roman" panose="02020603050405020304" pitchFamily="18" charset="0"/>
              </a:rPr>
              <a:t> 90 протон мен 144 нейтрон бар.</a:t>
            </a:r>
          </a:p>
          <a:p>
            <a:r>
              <a:rPr lang="ru-RU" altLang="ru-RU" sz="1700" b="1" dirty="0" err="1"/>
              <a:t>Сонымен</a:t>
            </a:r>
            <a:r>
              <a:rPr lang="ru-RU" altLang="ru-RU" sz="1700" b="1" dirty="0"/>
              <a:t>  </a:t>
            </a:r>
            <a:r>
              <a:rPr lang="ru-RU" altLang="ru-RU" sz="1700" b="1" dirty="0" err="1"/>
              <a:t>қатар</a:t>
            </a:r>
            <a:r>
              <a:rPr lang="ru-RU" altLang="ru-RU" sz="1700" b="1" dirty="0"/>
              <a:t> Торий-234 </a:t>
            </a:r>
            <a:r>
              <a:rPr lang="ru-RU" altLang="ru-RU" sz="1700" b="1" dirty="0" err="1"/>
              <a:t>ол</a:t>
            </a:r>
            <a:r>
              <a:rPr lang="ru-RU" altLang="ru-RU" sz="1700" b="1" dirty="0"/>
              <a:t> да </a:t>
            </a:r>
            <a:r>
              <a:rPr lang="ru-RU" altLang="ru-RU" sz="1700" b="1" dirty="0" err="1"/>
              <a:t>тұрақсыз</a:t>
            </a:r>
            <a:r>
              <a:rPr lang="ru-RU" altLang="ru-RU" sz="1700" b="1" dirty="0">
                <a:latin typeface="Times New Roman" panose="02020603050405020304" pitchFamily="18" charset="0"/>
              </a:rPr>
              <a:t>.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Оның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түрленуінен</a:t>
            </a:r>
            <a:r>
              <a:rPr lang="ru-RU" altLang="ru-RU" sz="1700" b="1" dirty="0">
                <a:latin typeface="Times New Roman" panose="02020603050405020304" pitchFamily="18" charset="0"/>
              </a:rPr>
              <a:t>,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алдыңғы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жағдайдағыдай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болмайды</a:t>
            </a:r>
            <a:r>
              <a:rPr lang="ru-RU" altLang="ru-RU" sz="1700" b="1" dirty="0">
                <a:latin typeface="Times New Roman" panose="02020603050405020304" pitchFamily="18" charset="0"/>
              </a:rPr>
              <a:t>: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оның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бір</a:t>
            </a:r>
            <a:r>
              <a:rPr lang="ru-RU" altLang="ru-RU" sz="1700" b="1" dirty="0">
                <a:latin typeface="Times New Roman" panose="02020603050405020304" pitchFamily="18" charset="0"/>
              </a:rPr>
              <a:t> нейтроны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протонға</a:t>
            </a:r>
            <a:r>
              <a:rPr lang="ru-RU" altLang="ru-RU" sz="1700" b="1" dirty="0">
                <a:latin typeface="Times New Roman" panose="02020603050405020304" pitchFamily="18" charset="0"/>
              </a:rPr>
              <a:t>, ал торий-234 протактиниумға-234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айналады</a:t>
            </a:r>
            <a:r>
              <a:rPr lang="ru-RU" altLang="ru-RU" sz="1700" b="1" dirty="0">
                <a:latin typeface="Times New Roman" panose="02020603050405020304" pitchFamily="18" charset="0"/>
              </a:rPr>
              <a:t>,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оның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ядросында</a:t>
            </a:r>
            <a:r>
              <a:rPr lang="ru-RU" altLang="ru-RU" sz="1700" b="1" dirty="0">
                <a:latin typeface="Times New Roman" panose="02020603050405020304" pitchFamily="18" charset="0"/>
              </a:rPr>
              <a:t> 91 протон мен 143 нейтрон бар.</a:t>
            </a:r>
          </a:p>
          <a:p>
            <a:r>
              <a:rPr lang="ru-RU" altLang="ru-RU" sz="1700" b="1" dirty="0" err="1">
                <a:latin typeface="Times New Roman" panose="02020603050405020304" pitchFamily="18" charset="0"/>
              </a:rPr>
              <a:t>Ядродағы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700" b="1" dirty="0">
                <a:latin typeface="Times New Roman" panose="02020603050405020304" pitchFamily="18" charset="0"/>
              </a:rPr>
              <a:t> метаморфоза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өз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орбиталарында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қозғалатын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электрондарға</a:t>
            </a:r>
            <a:r>
              <a:rPr lang="ru-RU" altLang="ru-RU" sz="1700" b="1" dirty="0">
                <a:latin typeface="Times New Roman" panose="02020603050405020304" pitchFamily="18" charset="0"/>
              </a:rPr>
              <a:t> да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әсер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етеді</a:t>
            </a:r>
            <a:r>
              <a:rPr lang="ru-RU" altLang="ru-RU" sz="1700" b="1" dirty="0">
                <a:latin typeface="Times New Roman" panose="02020603050405020304" pitchFamily="18" charset="0"/>
              </a:rPr>
              <a:t>: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олардың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біреуі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жұпсыз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болып</a:t>
            </a:r>
            <a:r>
              <a:rPr lang="ru-RU" altLang="ru-RU" sz="1700" b="1" dirty="0">
                <a:latin typeface="Times New Roman" panose="02020603050405020304" pitchFamily="18" charset="0"/>
              </a:rPr>
              <a:t>,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атомнан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ұшып</a:t>
            </a:r>
            <a:r>
              <a:rPr lang="ru-RU" altLang="ru-RU" sz="1700" b="1" dirty="0">
                <a:latin typeface="Times New Roman" panose="02020603050405020304" pitchFamily="18" charset="0"/>
              </a:rPr>
              <a:t> </a:t>
            </a:r>
            <a:r>
              <a:rPr lang="ru-RU" altLang="ru-RU" sz="1700" b="1" dirty="0" err="1">
                <a:latin typeface="Times New Roman" panose="02020603050405020304" pitchFamily="18" charset="0"/>
              </a:rPr>
              <a:t>шығады</a:t>
            </a:r>
            <a:r>
              <a:rPr lang="ru-RU" altLang="ru-RU" sz="1700" b="1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6BEDE8A6-8F3C-4F8E-8FE5-711D2605F7D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1" y="146052"/>
          <a:ext cx="3188736" cy="651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hoto Editor Photo" r:id="rId3" imgW="2257740" imgH="4610744" progId="MSPhotoEd.3">
                  <p:embed/>
                </p:oleObj>
              </mc:Choice>
              <mc:Fallback>
                <p:oleObj name="Photo Editor Photo" r:id="rId3" imgW="2257740" imgH="46107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96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146052"/>
                        <a:ext cx="3188736" cy="6510336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5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CDC3220-40E7-428B-9980-0B5E6DB32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36576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Радиоактивті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жартылай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ыдырау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кезеңінің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негізгі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заңы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2F7285FB-C9E4-4559-90FF-5DE7EF1CF03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2209800"/>
          <a:ext cx="428625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Документ" r:id="rId3" imgW="6059424" imgH="3334512" progId="Word.Document.8">
                  <p:embed/>
                </p:oleObj>
              </mc:Choice>
              <mc:Fallback>
                <p:oleObj name="Документ" r:id="rId3" imgW="6059424" imgH="33345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5834" b="-1836"/>
                      <a:stretch>
                        <a:fillRect/>
                      </a:stretch>
                    </p:blipFill>
                    <p:spPr bwMode="auto">
                      <a:xfrm>
                        <a:off x="152400" y="2209800"/>
                        <a:ext cx="4286250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4">
            <a:extLst>
              <a:ext uri="{FF2B5EF4-FFF2-40B4-BE49-F238E27FC236}">
                <a16:creationId xmlns:a16="http://schemas.microsoft.com/office/drawing/2014/main" id="{96CE5DC9-C020-43CC-A722-27F386ADAB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40758" y="266700"/>
            <a:ext cx="4438650" cy="6324600"/>
          </a:xfrm>
          <a:solidFill>
            <a:schemeClr val="bg1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600" b="1" dirty="0" err="1">
                <a:latin typeface="Times New Roman" panose="02020603050405020304" pitchFamily="18" charset="0"/>
              </a:rPr>
              <a:t>Әрбір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радиоактивті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элементті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уақыт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аралығы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бойынша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сипаттауға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болады</a:t>
            </a:r>
            <a:r>
              <a:rPr lang="ru-RU" altLang="ru-RU" sz="1600" b="1" dirty="0">
                <a:latin typeface="Times New Roman" panose="02020603050405020304" pitchFamily="18" charset="0"/>
              </a:rPr>
              <a:t>,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яғни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уақыт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есебінің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бастапқы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кезінен</a:t>
            </a:r>
            <a:r>
              <a:rPr lang="ru-RU" altLang="ru-RU" sz="1600" b="1" dirty="0">
                <a:latin typeface="Times New Roman" panose="02020603050405020304" pitchFamily="18" charset="0"/>
              </a:rPr>
              <a:t> (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жартылай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ыдырау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кезеңі</a:t>
            </a:r>
            <a:r>
              <a:rPr lang="ru-RU" altLang="ru-RU" sz="1600" b="1" dirty="0">
                <a:latin typeface="Times New Roman" panose="02020603050405020304" pitchFamily="18" charset="0"/>
              </a:rPr>
              <a:t>) 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есептегенде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ядроның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жартылай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ыдырау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уақыты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болып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саналатын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уақытпен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сипаттау,а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болады</a:t>
            </a:r>
            <a:endParaRPr lang="ru-RU" altLang="ru-RU" sz="1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Жартылай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ыдырау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кезеңі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радиоактивті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элементтің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негізгі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константасы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Уақыттың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бастапқы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моментіндегі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радиоактивті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атомдардың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саны (</a:t>
            </a:r>
            <a:r>
              <a:rPr lang="en-US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 = 0)</a:t>
            </a:r>
            <a:r>
              <a:rPr lang="kk-KZ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altLang="ru-RU" sz="1600" b="1" baseline="-25000" dirty="0">
                <a:solidFill>
                  <a:srgbClr val="000000"/>
                </a:solidFill>
              </a:rPr>
              <a:t>0</a:t>
            </a:r>
            <a:r>
              <a:rPr lang="kk-KZ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тең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болсын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Содан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кейін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жартылай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ыдырау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кезеңі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аяқталғаннан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кейін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бұл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сан</a:t>
            </a:r>
          </a:p>
          <a:p>
            <a:r>
              <a:rPr lang="ru-RU" altLang="ru-RU" sz="1600" b="1" i="1" dirty="0">
                <a:solidFill>
                  <a:srgbClr val="000000"/>
                </a:solidFill>
              </a:rPr>
              <a:t>N</a:t>
            </a:r>
            <a:r>
              <a:rPr lang="en-US" altLang="ru-RU" sz="1600" b="1" i="1" baseline="-25000" dirty="0">
                <a:solidFill>
                  <a:srgbClr val="000000"/>
                </a:solidFill>
              </a:rPr>
              <a:t>0</a:t>
            </a:r>
            <a:r>
              <a:rPr lang="en-US" altLang="ru-RU" sz="1600" b="1" i="1" dirty="0">
                <a:solidFill>
                  <a:srgbClr val="000000"/>
                </a:solidFill>
              </a:rPr>
              <a:t> / 2 </a:t>
            </a:r>
            <a:r>
              <a:rPr lang="kk-KZ" altLang="ru-RU" sz="1600" b="1" i="1" dirty="0">
                <a:solidFill>
                  <a:srgbClr val="000000"/>
                </a:solidFill>
              </a:rPr>
              <a:t> тең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болады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Осындай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уақыт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аралығынан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кейін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бұл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сан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келесідей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altLang="ru-RU" sz="1600" b="1" dirty="0">
                <a:solidFill>
                  <a:srgbClr val="000000"/>
                </a:solidFill>
              </a:rPr>
              <a:t>1/2  (</a:t>
            </a:r>
            <a:r>
              <a:rPr lang="en-US" altLang="ru-RU" sz="1600" b="1" i="1" dirty="0">
                <a:solidFill>
                  <a:srgbClr val="000000"/>
                </a:solidFill>
              </a:rPr>
              <a:t>N</a:t>
            </a:r>
            <a:r>
              <a:rPr lang="en-US" altLang="ru-RU" sz="1600" b="1" i="1" baseline="-25000" dirty="0">
                <a:solidFill>
                  <a:srgbClr val="000000"/>
                </a:solidFill>
              </a:rPr>
              <a:t>0</a:t>
            </a:r>
            <a:r>
              <a:rPr lang="en-US" altLang="ru-RU" sz="1600" b="1" i="1" dirty="0">
                <a:solidFill>
                  <a:srgbClr val="000000"/>
                </a:solidFill>
              </a:rPr>
              <a:t> / 2</a:t>
            </a:r>
            <a:r>
              <a:rPr lang="en-US" altLang="ru-RU" sz="1600" b="1" dirty="0">
                <a:solidFill>
                  <a:srgbClr val="000000"/>
                </a:solidFill>
              </a:rPr>
              <a:t>) = </a:t>
            </a:r>
            <a:r>
              <a:rPr lang="en-US" altLang="ru-RU" sz="1600" b="1" i="1" dirty="0">
                <a:solidFill>
                  <a:srgbClr val="000000"/>
                </a:solidFill>
              </a:rPr>
              <a:t>N</a:t>
            </a:r>
            <a:r>
              <a:rPr lang="en-US" altLang="ru-RU" sz="1600" b="1" i="1" baseline="-25000" dirty="0">
                <a:solidFill>
                  <a:srgbClr val="000000"/>
                </a:solidFill>
              </a:rPr>
              <a:t>0</a:t>
            </a:r>
            <a:r>
              <a:rPr lang="en-US" altLang="ru-RU" sz="1600" b="1" dirty="0">
                <a:solidFill>
                  <a:srgbClr val="000000"/>
                </a:solidFill>
              </a:rPr>
              <a:t> / 4 = </a:t>
            </a:r>
            <a:r>
              <a:rPr lang="en-US" altLang="ru-RU" sz="1600" b="1" i="1" dirty="0">
                <a:solidFill>
                  <a:srgbClr val="000000"/>
                </a:solidFill>
              </a:rPr>
              <a:t>N</a:t>
            </a:r>
            <a:r>
              <a:rPr lang="en-US" altLang="ru-RU" sz="1600" b="1" i="1" baseline="-25000" dirty="0">
                <a:solidFill>
                  <a:srgbClr val="000000"/>
                </a:solidFill>
              </a:rPr>
              <a:t>0</a:t>
            </a:r>
            <a:r>
              <a:rPr lang="en-US" altLang="ru-RU" sz="1600" b="1" i="1" dirty="0">
                <a:solidFill>
                  <a:srgbClr val="000000"/>
                </a:solidFill>
              </a:rPr>
              <a:t> / 2</a:t>
            </a:r>
            <a:r>
              <a:rPr lang="en-US" altLang="ru-RU" sz="1600" b="1" i="1" baseline="30000" dirty="0">
                <a:solidFill>
                  <a:srgbClr val="000000"/>
                </a:solidFill>
              </a:rPr>
              <a:t>2</a:t>
            </a:r>
          </a:p>
          <a:p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 = п 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уақыттан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кейін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яғни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жартылай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ыдырау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кезеңінен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kk-KZ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кейін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радиоактивті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атомдардан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қалады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ru-RU" sz="1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 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</a:t>
            </a:r>
            <a:r>
              <a:rPr lang="ru-RU" altLang="ru-RU" sz="1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ru-RU" altLang="ru-RU" sz="1600" b="1" i="1" baseline="-25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(1 / 2</a:t>
            </a:r>
            <a:r>
              <a:rPr lang="ru-RU" altLang="ru-RU" sz="1600" b="1" i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ru-RU" altLang="ru-RU" sz="1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)    </a:t>
            </a:r>
            <a:r>
              <a:rPr lang="ru-RU" altLang="ru-RU" sz="1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altLang="ru-RU" sz="1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N 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</a:t>
            </a:r>
            <a:r>
              <a:rPr lang="ru-RU" altLang="ru-RU" sz="16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ru-RU" altLang="ru-RU" sz="1600" b="1" i="1" baseline="-25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(2</a:t>
            </a:r>
            <a:r>
              <a:rPr lang="ru-RU" altLang="ru-RU" sz="1600" b="1" i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-t/T</a:t>
            </a:r>
            <a:r>
              <a:rPr lang="ru-RU" altLang="ru-RU" sz="1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endParaRPr lang="ru-RU" altLang="ru-RU" sz="1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Бұл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радиоактивті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жартылай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ыдырау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кезеңінің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заңы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деп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аталады</a:t>
            </a: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6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7734664A-33CB-4123-853B-CB618B06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6584"/>
            <a:ext cx="9009509" cy="31393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200" dirty="0" err="1">
                <a:cs typeface="Arial" panose="020B0604020202020204" pitchFamily="34" charset="0"/>
              </a:rPr>
              <a:t>ИЗОТОПтар</a:t>
            </a:r>
            <a:endParaRPr lang="ru-RU" altLang="ru-RU" sz="2200" dirty="0"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200" dirty="0" err="1">
                <a:cs typeface="Arial" panose="020B0604020202020204" pitchFamily="34" charset="0"/>
              </a:rPr>
              <a:t>бұл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ядролардың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массалық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санымен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ерекшеленетін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берілген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химиялық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элементтің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түрлері</a:t>
            </a:r>
            <a:r>
              <a:rPr lang="ru-RU" altLang="ru-RU" sz="2200" dirty="0">
                <a:cs typeface="Arial" panose="020B0604020202020204" pitchFamily="34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ru-RU" altLang="ru-RU" sz="2200" dirty="0" err="1">
                <a:cs typeface="Arial" panose="020B0604020202020204" pitchFamily="34" charset="0"/>
              </a:rPr>
              <a:t>Бір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элементтің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изотопты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ядроларында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протондардың</a:t>
            </a:r>
            <a:r>
              <a:rPr lang="ru-RU" altLang="ru-RU" sz="2200" dirty="0">
                <a:cs typeface="Arial" panose="020B0604020202020204" pitchFamily="34" charset="0"/>
              </a:rPr>
              <a:t> саны (атом </a:t>
            </a:r>
            <a:r>
              <a:rPr lang="ru-RU" altLang="ru-RU" sz="2200" dirty="0" err="1">
                <a:cs typeface="Arial" panose="020B0604020202020204" pitchFamily="34" charset="0"/>
              </a:rPr>
              <a:t>номері</a:t>
            </a:r>
            <a:r>
              <a:rPr lang="ru-RU" altLang="ru-RU" sz="2200" dirty="0">
                <a:cs typeface="Arial" panose="020B0604020202020204" pitchFamily="34" charset="0"/>
              </a:rPr>
              <a:t>)  </a:t>
            </a:r>
            <a:r>
              <a:rPr lang="ru-RU" altLang="ru-RU" sz="2200" dirty="0" err="1">
                <a:cs typeface="Arial" panose="020B0604020202020204" pitchFamily="34" charset="0"/>
              </a:rPr>
              <a:t>бірдей</a:t>
            </a:r>
            <a:r>
              <a:rPr lang="ru-RU" altLang="ru-RU" sz="2200" dirty="0">
                <a:cs typeface="Arial" panose="020B0604020202020204" pitchFamily="34" charset="0"/>
              </a:rPr>
              <a:t>, </a:t>
            </a:r>
            <a:r>
              <a:rPr lang="ru-RU" altLang="ru-RU" sz="2200" dirty="0" err="1">
                <a:cs typeface="Arial" panose="020B0604020202020204" pitchFamily="34" charset="0"/>
              </a:rPr>
              <a:t>бірақ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нейтрондардың</a:t>
            </a:r>
            <a:r>
              <a:rPr lang="ru-RU" altLang="ru-RU" sz="2200" dirty="0">
                <a:cs typeface="Arial" panose="020B0604020202020204" pitchFamily="34" charset="0"/>
              </a:rPr>
              <a:t> саны (</a:t>
            </a:r>
            <a:r>
              <a:rPr lang="ru-RU" altLang="ru-RU" sz="2200" dirty="0" err="1">
                <a:cs typeface="Arial" panose="020B0604020202020204" pitchFamily="34" charset="0"/>
              </a:rPr>
              <a:t>массалық</a:t>
            </a:r>
            <a:r>
              <a:rPr lang="ru-RU" altLang="ru-RU" sz="2200" dirty="0">
                <a:cs typeface="Arial" panose="020B0604020202020204" pitchFamily="34" charset="0"/>
              </a:rPr>
              <a:t> саны) </a:t>
            </a:r>
            <a:r>
              <a:rPr lang="ru-RU" altLang="ru-RU" sz="2200" dirty="0" err="1">
                <a:cs typeface="Arial" panose="020B0604020202020204" pitchFamily="34" charset="0"/>
              </a:rPr>
              <a:t>әр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түрлі</a:t>
            </a:r>
            <a:r>
              <a:rPr lang="ru-RU" altLang="ru-RU" sz="2200" dirty="0">
                <a:cs typeface="Arial" panose="020B0604020202020204" pitchFamily="34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ru-RU" altLang="ru-RU" sz="2200" dirty="0">
                <a:cs typeface="Arial" panose="020B0604020202020204" pitchFamily="34" charset="0"/>
              </a:rPr>
              <a:t>Электрон </a:t>
            </a:r>
            <a:r>
              <a:rPr lang="ru-RU" altLang="ru-RU" sz="2200" dirty="0" err="1">
                <a:cs typeface="Arial" panose="020B0604020202020204" pitchFamily="34" charset="0"/>
              </a:rPr>
              <a:t>қабықтарының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бірдей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құрылымына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ие</a:t>
            </a:r>
            <a:r>
              <a:rPr lang="ru-RU" altLang="ru-RU" sz="2200" dirty="0">
                <a:cs typeface="Arial" panose="020B0604020202020204" pitchFamily="34" charset="0"/>
              </a:rPr>
              <a:t> бола </a:t>
            </a:r>
            <a:r>
              <a:rPr lang="ru-RU" altLang="ru-RU" sz="2200" dirty="0" err="1">
                <a:cs typeface="Arial" panose="020B0604020202020204" pitchFamily="34" charset="0"/>
              </a:rPr>
              <a:t>отырып</a:t>
            </a:r>
            <a:r>
              <a:rPr lang="ru-RU" altLang="ru-RU" sz="2200" dirty="0">
                <a:cs typeface="Arial" panose="020B0604020202020204" pitchFamily="34" charset="0"/>
              </a:rPr>
              <a:t>, </a:t>
            </a:r>
            <a:r>
              <a:rPr lang="ru-RU" altLang="ru-RU" sz="2200" dirty="0" err="1">
                <a:cs typeface="Arial" panose="020B0604020202020204" pitchFamily="34" charset="0"/>
              </a:rPr>
              <a:t>изотоптар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іс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жүзінде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бірдей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химиялық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қасиеттерге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ие</a:t>
            </a:r>
            <a:r>
              <a:rPr lang="ru-RU" altLang="ru-RU" sz="2200" dirty="0">
                <a:cs typeface="Arial" panose="020B0604020202020204" pitchFamily="34" charset="0"/>
              </a:rPr>
              <a:t> бола </a:t>
            </a:r>
            <a:r>
              <a:rPr lang="ru-RU" altLang="ru-RU" sz="2200" dirty="0" err="1">
                <a:cs typeface="Arial" panose="020B0604020202020204" pitchFamily="34" charset="0"/>
              </a:rPr>
              <a:t>алады</a:t>
            </a:r>
            <a:r>
              <a:rPr lang="ru-RU" altLang="ru-RU" sz="2200" dirty="0">
                <a:cs typeface="Arial" panose="020B0604020202020204" pitchFamily="34" charset="0"/>
              </a:rPr>
              <a:t>. </a:t>
            </a:r>
            <a:r>
              <a:rPr lang="ru-RU" altLang="ru-RU" sz="2200" dirty="0" err="1">
                <a:cs typeface="Arial" panose="020B0604020202020204" pitchFamily="34" charset="0"/>
              </a:rPr>
              <a:t>Алайда</a:t>
            </a:r>
            <a:r>
              <a:rPr lang="ru-RU" altLang="ru-RU" sz="2200" dirty="0">
                <a:cs typeface="Arial" panose="020B0604020202020204" pitchFamily="34" charset="0"/>
              </a:rPr>
              <a:t>, </a:t>
            </a:r>
            <a:r>
              <a:rPr lang="ru-RU" altLang="ru-RU" sz="2200" dirty="0" err="1">
                <a:cs typeface="Arial" panose="020B0604020202020204" pitchFamily="34" charset="0"/>
              </a:rPr>
              <a:t>изотоптардың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физикалық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қасиеттері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күрт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ерекшеленуі</a:t>
            </a: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cs typeface="Arial" panose="020B0604020202020204" pitchFamily="34" charset="0"/>
              </a:rPr>
              <a:t>мүмкін</a:t>
            </a:r>
            <a:r>
              <a:rPr lang="ru-RU" altLang="ru-RU" sz="2200" dirty="0"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267" name="Object 9">
            <a:extLst>
              <a:ext uri="{FF2B5EF4-FFF2-40B4-BE49-F238E27FC236}">
                <a16:creationId xmlns:a16="http://schemas.microsoft.com/office/drawing/2014/main" id="{8ED9CCAB-360E-4754-9370-77E85A49D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11854"/>
              </p:ext>
            </p:extLst>
          </p:nvPr>
        </p:nvGraphicFramePr>
        <p:xfrm>
          <a:off x="4428902" y="4627588"/>
          <a:ext cx="15843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Формула" r:id="rId3" imgW="7315200" imgH="5791200" progId="Equation.3">
                  <p:embed/>
                </p:oleObj>
              </mc:Choice>
              <mc:Fallback>
                <p:oleObj name="Формула" r:id="rId3" imgW="7315200" imgH="5791200" progId="Equation.3">
                  <p:embed/>
                  <p:pic>
                    <p:nvPicPr>
                      <p:cNvPr id="11267" name="Object 9">
                        <a:extLst>
                          <a:ext uri="{FF2B5EF4-FFF2-40B4-BE49-F238E27FC236}">
                            <a16:creationId xmlns:a16="http://schemas.microsoft.com/office/drawing/2014/main" id="{8ED9CCAB-360E-4754-9370-77E85A49D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902" y="4627588"/>
                        <a:ext cx="1584325" cy="1254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1">
            <a:extLst>
              <a:ext uri="{FF2B5EF4-FFF2-40B4-BE49-F238E27FC236}">
                <a16:creationId xmlns:a16="http://schemas.microsoft.com/office/drawing/2014/main" id="{2AFDB984-BA19-48DB-A405-7F2019B11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836834"/>
              </p:ext>
            </p:extLst>
          </p:nvPr>
        </p:nvGraphicFramePr>
        <p:xfrm>
          <a:off x="6948264" y="3726656"/>
          <a:ext cx="14970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Формула" r:id="rId5" imgW="7315200" imgH="5791200" progId="Equation.3">
                  <p:embed/>
                </p:oleObj>
              </mc:Choice>
              <mc:Fallback>
                <p:oleObj name="Формула" r:id="rId5" imgW="7315200" imgH="5791200" progId="Equation.3">
                  <p:embed/>
                  <p:pic>
                    <p:nvPicPr>
                      <p:cNvPr id="11268" name="Object 11">
                        <a:extLst>
                          <a:ext uri="{FF2B5EF4-FFF2-40B4-BE49-F238E27FC236}">
                            <a16:creationId xmlns:a16="http://schemas.microsoft.com/office/drawing/2014/main" id="{2AFDB984-BA19-48DB-A405-7F2019B11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726656"/>
                        <a:ext cx="1497012" cy="1184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12" descr="__49375">
            <a:extLst>
              <a:ext uri="{FF2B5EF4-FFF2-40B4-BE49-F238E27FC236}">
                <a16:creationId xmlns:a16="http://schemas.microsoft.com/office/drawing/2014/main" id="{F26296FD-13AB-48DA-A091-A071F399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" y="3501008"/>
            <a:ext cx="3245072" cy="322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0" name="Object 13">
            <a:extLst>
              <a:ext uri="{FF2B5EF4-FFF2-40B4-BE49-F238E27FC236}">
                <a16:creationId xmlns:a16="http://schemas.microsoft.com/office/drawing/2014/main" id="{C5B9E4DA-ED35-44AC-9D57-853DB358E11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1173" y="4343920"/>
          <a:ext cx="6111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Формула" r:id="rId8" imgW="5486400" imgH="5486400" progId="Equation.3">
                  <p:embed/>
                </p:oleObj>
              </mc:Choice>
              <mc:Fallback>
                <p:oleObj name="Формула" r:id="rId8" imgW="5486400" imgH="5486400" progId="Equation.3">
                  <p:embed/>
                  <p:pic>
                    <p:nvPicPr>
                      <p:cNvPr id="11270" name="Object 13">
                        <a:extLst>
                          <a:ext uri="{FF2B5EF4-FFF2-40B4-BE49-F238E27FC236}">
                            <a16:creationId xmlns:a16="http://schemas.microsoft.com/office/drawing/2014/main" id="{C5B9E4DA-ED35-44AC-9D57-853DB358E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73" y="4343920"/>
                        <a:ext cx="61118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4">
            <a:extLst>
              <a:ext uri="{FF2B5EF4-FFF2-40B4-BE49-F238E27FC236}">
                <a16:creationId xmlns:a16="http://schemas.microsoft.com/office/drawing/2014/main" id="{92DBFFCD-755E-4430-B977-5CE3B92AA97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99792" y="4294764"/>
          <a:ext cx="64928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Формула" r:id="rId10" imgW="5791200" imgH="5486400" progId="Equation.3">
                  <p:embed/>
                </p:oleObj>
              </mc:Choice>
              <mc:Fallback>
                <p:oleObj name="Формула" r:id="rId10" imgW="5791200" imgH="5486400" progId="Equation.3">
                  <p:embed/>
                  <p:pic>
                    <p:nvPicPr>
                      <p:cNvPr id="11271" name="Object 14">
                        <a:extLst>
                          <a:ext uri="{FF2B5EF4-FFF2-40B4-BE49-F238E27FC236}">
                            <a16:creationId xmlns:a16="http://schemas.microsoft.com/office/drawing/2014/main" id="{92DBFFCD-755E-4430-B977-5CE3B92AA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294764"/>
                        <a:ext cx="64928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5">
            <a:extLst>
              <a:ext uri="{FF2B5EF4-FFF2-40B4-BE49-F238E27FC236}">
                <a16:creationId xmlns:a16="http://schemas.microsoft.com/office/drawing/2014/main" id="{F06936A5-1C0C-443D-B566-F86C3945B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43764"/>
              </p:ext>
            </p:extLst>
          </p:nvPr>
        </p:nvGraphicFramePr>
        <p:xfrm>
          <a:off x="2483768" y="5486948"/>
          <a:ext cx="6492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Формула" r:id="rId12" imgW="5486400" imgH="5486400" progId="Equation.3">
                  <p:embed/>
                </p:oleObj>
              </mc:Choice>
              <mc:Fallback>
                <p:oleObj name="Формула" r:id="rId12" imgW="5486400" imgH="5486400" progId="Equation.3">
                  <p:embed/>
                  <p:pic>
                    <p:nvPicPr>
                      <p:cNvPr id="11272" name="Object 15">
                        <a:extLst>
                          <a:ext uri="{FF2B5EF4-FFF2-40B4-BE49-F238E27FC236}">
                            <a16:creationId xmlns:a16="http://schemas.microsoft.com/office/drawing/2014/main" id="{F06936A5-1C0C-443D-B566-F86C3945B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486948"/>
                        <a:ext cx="64928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9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EED991-BAF6-4EEE-8358-EF986674D6D5}"/>
              </a:ext>
            </a:extLst>
          </p:cNvPr>
          <p:cNvSpPr txBox="1"/>
          <p:nvPr/>
        </p:nvSpPr>
        <p:spPr>
          <a:xfrm>
            <a:off x="179387" y="404664"/>
            <a:ext cx="8785225" cy="618630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indent="5429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Көп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кездесетіндерге</a:t>
            </a:r>
            <a:r>
              <a:rPr lang="ru-RU" dirty="0">
                <a:latin typeface="+mn-lt"/>
              </a:rPr>
              <a:t>  </a:t>
            </a:r>
            <a:r>
              <a:rPr lang="ru-RU" b="1" dirty="0">
                <a:latin typeface="+mn-lt"/>
              </a:rPr>
              <a:t>цезий, молибден, теллур, йод </a:t>
            </a:r>
            <a:r>
              <a:rPr lang="ru-RU" dirty="0" err="1" smtClean="0">
                <a:latin typeface="+mn-lt"/>
              </a:rPr>
              <a:t>және</a:t>
            </a:r>
            <a:r>
              <a:rPr lang="ru-RU" dirty="0" smtClean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рутенийд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атап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өтуге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болады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Олар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қысқа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мерзімді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өмір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сүреді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сондықтан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олар</a:t>
            </a:r>
            <a:r>
              <a:rPr lang="ru-RU" dirty="0">
                <a:latin typeface="+mn-lt"/>
              </a:rPr>
              <a:t> аса </a:t>
            </a:r>
            <a:r>
              <a:rPr lang="ru-RU" dirty="0" err="1">
                <a:latin typeface="+mn-lt"/>
              </a:rPr>
              <a:t>қауіпті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емес</a:t>
            </a:r>
            <a:r>
              <a:rPr lang="ru-RU" dirty="0">
                <a:latin typeface="+mn-lt"/>
              </a:rPr>
              <a:t>.</a:t>
            </a:r>
          </a:p>
          <a:p>
            <a:pPr indent="5429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Стронций, барий, плутоний, цирконий, ниобий </a:t>
            </a:r>
            <a:r>
              <a:rPr lang="ru-RU" b="1" dirty="0" err="1">
                <a:latin typeface="+mn-lt"/>
              </a:rPr>
              <a:t>және</a:t>
            </a:r>
            <a:r>
              <a:rPr lang="ru-RU" b="1" dirty="0">
                <a:latin typeface="+mn-lt"/>
              </a:rPr>
              <a:t> иттрий </a:t>
            </a:r>
            <a:r>
              <a:rPr lang="ru-RU" dirty="0" err="1">
                <a:latin typeface="+mn-lt"/>
              </a:rPr>
              <a:t>үлкен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қауіп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төндіреді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Олар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сүйектерде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жиналуына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байланысты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организмнен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баяу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шығарылады</a:t>
            </a:r>
            <a:r>
              <a:rPr lang="ru-RU" dirty="0">
                <a:latin typeface="+mn-lt"/>
              </a:rPr>
              <a:t>.</a:t>
            </a:r>
          </a:p>
          <a:p>
            <a:pPr indent="5429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Полоний, уран </a:t>
            </a:r>
            <a:r>
              <a:rPr lang="ru-RU" dirty="0" err="1">
                <a:latin typeface="+mn-lt"/>
              </a:rPr>
              <a:t>және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радий </a:t>
            </a:r>
            <a:r>
              <a:rPr lang="ru-RU" b="1" dirty="0" err="1">
                <a:latin typeface="+mn-lt"/>
              </a:rPr>
              <a:t>изотоптары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да </a:t>
            </a:r>
            <a:r>
              <a:rPr lang="ru-RU" dirty="0" err="1">
                <a:latin typeface="+mn-lt"/>
              </a:rPr>
              <a:t>ұзақ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уақыт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сақталады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Олар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бауыр</a:t>
            </a:r>
            <a:r>
              <a:rPr lang="ru-RU" dirty="0">
                <a:latin typeface="+mn-lt"/>
              </a:rPr>
              <a:t> мен </a:t>
            </a:r>
            <a:r>
              <a:rPr lang="ru-RU" dirty="0" err="1">
                <a:latin typeface="+mn-lt"/>
              </a:rPr>
              <a:t>өт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жолдарында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жиналады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үлкен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атомдық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массаға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ие</a:t>
            </a:r>
            <a:r>
              <a:rPr lang="ru-RU" dirty="0">
                <a:latin typeface="+mn-lt"/>
              </a:rPr>
              <a:t>.</a:t>
            </a:r>
          </a:p>
          <a:p>
            <a:pPr indent="5429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Организмнен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радионуклидтерді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шығаруға</a:t>
            </a:r>
            <a:r>
              <a:rPr lang="ru-RU" dirty="0">
                <a:latin typeface="+mn-lt"/>
              </a:rPr>
              <a:t> - </a:t>
            </a:r>
            <a:r>
              <a:rPr lang="ru-RU" dirty="0" err="1">
                <a:latin typeface="+mn-lt"/>
              </a:rPr>
              <a:t>негізінен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ішекте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болады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кейбір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бөлігі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зәр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шығару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жүйесінің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органдары</a:t>
            </a:r>
            <a:r>
              <a:rPr lang="ru-RU" b="1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арқылы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шығарылады</a:t>
            </a:r>
            <a:r>
              <a:rPr lang="ru-RU" dirty="0">
                <a:latin typeface="+mn-lt"/>
              </a:rPr>
              <a:t>. Газ </a:t>
            </a:r>
            <a:r>
              <a:rPr lang="ru-RU" dirty="0" err="1">
                <a:latin typeface="+mn-lt"/>
              </a:rPr>
              <a:t>тәрізді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бөлшектер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тері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және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тыныс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алу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жолдары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арқылы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шығарылады</a:t>
            </a:r>
            <a:r>
              <a:rPr lang="ru-RU" dirty="0">
                <a:latin typeface="+mn-lt"/>
              </a:rPr>
              <a:t>.</a:t>
            </a:r>
          </a:p>
          <a:p>
            <a:pPr indent="5429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Атом </a:t>
            </a:r>
            <a:r>
              <a:rPr lang="ru-RU" dirty="0" err="1">
                <a:latin typeface="+mn-lt"/>
              </a:rPr>
              <a:t>ядроларының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тұрақтылығы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тұрғысынан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радионуклидтер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қысқа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мерзімді</a:t>
            </a:r>
            <a:r>
              <a:rPr lang="ru-RU" dirty="0">
                <a:latin typeface="+mn-lt"/>
              </a:rPr>
              <a:t> (10 </a:t>
            </a:r>
            <a:r>
              <a:rPr lang="ru-RU" dirty="0" err="1">
                <a:latin typeface="+mn-lt"/>
              </a:rPr>
              <a:t>күнге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дейін</a:t>
            </a:r>
            <a:r>
              <a:rPr lang="ru-RU" dirty="0">
                <a:latin typeface="+mn-lt"/>
              </a:rPr>
              <a:t> бар) </a:t>
            </a:r>
            <a:r>
              <a:rPr lang="ru-RU" dirty="0" err="1">
                <a:latin typeface="+mn-lt"/>
              </a:rPr>
              <a:t>және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ұзақ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мерзімді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өмір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сүреді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Бірнеше</a:t>
            </a:r>
            <a:r>
              <a:rPr lang="ru-RU" dirty="0">
                <a:latin typeface="+mn-lt"/>
              </a:rPr>
              <a:t> минут </a:t>
            </a:r>
            <a:r>
              <a:rPr lang="ru-RU" dirty="0" err="1">
                <a:latin typeface="+mn-lt"/>
              </a:rPr>
              <a:t>ішінде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ыдырайтын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радиоизотоптар</a:t>
            </a:r>
            <a:r>
              <a:rPr lang="ru-RU" dirty="0">
                <a:latin typeface="+mn-lt"/>
              </a:rPr>
              <a:t> да бар.</a:t>
            </a:r>
          </a:p>
          <a:p>
            <a:pPr indent="5429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Радиациялық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уыттылығына</a:t>
            </a:r>
            <a:r>
              <a:rPr lang="ru-RU" dirty="0">
                <a:latin typeface="+mn-lt"/>
              </a:rPr>
              <a:t> (токсичность) </a:t>
            </a:r>
            <a:r>
              <a:rPr lang="ru-RU" dirty="0" err="1">
                <a:latin typeface="+mn-lt"/>
              </a:rPr>
              <a:t>байланысты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төмен</a:t>
            </a:r>
            <a:r>
              <a:rPr lang="ru-RU" dirty="0">
                <a:latin typeface="+mn-lt"/>
              </a:rPr>
              <a:t>-, </a:t>
            </a:r>
            <a:r>
              <a:rPr lang="ru-RU" dirty="0" err="1">
                <a:latin typeface="+mn-lt"/>
              </a:rPr>
              <a:t>орташа</a:t>
            </a:r>
            <a:r>
              <a:rPr lang="ru-RU" dirty="0">
                <a:latin typeface="+mn-lt"/>
              </a:rPr>
              <a:t>-, </a:t>
            </a:r>
            <a:r>
              <a:rPr lang="ru-RU" dirty="0" err="1">
                <a:latin typeface="+mn-lt"/>
              </a:rPr>
              <a:t>өте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улы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және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ең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улы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заттар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деп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бөлінеді</a:t>
            </a:r>
            <a:r>
              <a:rPr lang="ru-RU" dirty="0">
                <a:latin typeface="+mn-lt"/>
              </a:rPr>
              <a:t>.</a:t>
            </a:r>
          </a:p>
          <a:p>
            <a:pPr indent="5429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Изотоптар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кез-келген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ұлпаларда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және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органдарда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жиналады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Заттың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түріне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байланысты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жергілікті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байқалады</a:t>
            </a:r>
            <a:r>
              <a:rPr lang="ru-RU" dirty="0">
                <a:latin typeface="+mn-lt"/>
              </a:rPr>
              <a:t> (локализация):</a:t>
            </a:r>
          </a:p>
          <a:p>
            <a:pPr indent="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қалқанша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безіндегі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йод</a:t>
            </a:r>
            <a:r>
              <a:rPr lang="ru-RU" dirty="0">
                <a:latin typeface="+mn-lt"/>
              </a:rPr>
              <a:t>;</a:t>
            </a:r>
          </a:p>
          <a:p>
            <a:pPr indent="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сүйектерде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стронций, барий, радий, плутоний, уран</a:t>
            </a:r>
            <a:r>
              <a:rPr lang="ru-RU" dirty="0">
                <a:latin typeface="+mn-lt"/>
              </a:rPr>
              <a:t>;</a:t>
            </a:r>
          </a:p>
          <a:p>
            <a:pPr indent="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зәр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шығару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органдар</a:t>
            </a:r>
            <a:r>
              <a:rPr lang="ru-RU" dirty="0">
                <a:latin typeface="+mn-lt"/>
              </a:rPr>
              <a:t> мен </a:t>
            </a:r>
            <a:r>
              <a:rPr lang="ru-RU" dirty="0" err="1">
                <a:latin typeface="+mn-lt"/>
              </a:rPr>
              <a:t>бауырда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цезий</a:t>
            </a:r>
            <a:r>
              <a:rPr lang="ru-RU" dirty="0">
                <a:latin typeface="+mn-lt"/>
              </a:rPr>
              <a:t>;</a:t>
            </a:r>
          </a:p>
          <a:p>
            <a:pPr indent="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жыныс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жүйесінің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органдарында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плутоний мен калий</a:t>
            </a:r>
            <a:r>
              <a:rPr lang="ru-RU" dirty="0">
                <a:latin typeface="+mn-lt"/>
              </a:rPr>
              <a:t>;</a:t>
            </a:r>
          </a:p>
          <a:p>
            <a:pPr indent="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бұлшықет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ұлпаларында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калий мен цезий</a:t>
            </a:r>
            <a:r>
              <a:rPr lang="ru-RU" dirty="0">
                <a:latin typeface="+mn-lt"/>
              </a:rPr>
              <a:t>;</a:t>
            </a:r>
          </a:p>
          <a:p>
            <a:pPr indent="6286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тыныс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алу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органдарында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уран мен плутоний</a:t>
            </a:r>
            <a:r>
              <a:rPr lang="ru-RU" dirty="0">
                <a:latin typeface="+mn-lt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39958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>
            <a:extLst>
              <a:ext uri="{FF2B5EF4-FFF2-40B4-BE49-F238E27FC236}">
                <a16:creationId xmlns:a16="http://schemas.microsoft.com/office/drawing/2014/main" id="{339307B4-29B4-4B31-8C90-284DD6B1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335845"/>
            <a:ext cx="8713787" cy="61863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200" b="1" dirty="0" err="1"/>
              <a:t>Организмге</a:t>
            </a:r>
            <a:r>
              <a:rPr lang="ru-RU" altLang="ru-RU" sz="2200" b="1" dirty="0"/>
              <a:t> стронций-90 </a:t>
            </a:r>
            <a:r>
              <a:rPr lang="ru-RU" altLang="ru-RU" sz="2200" b="1" dirty="0" err="1"/>
              <a:t>және</a:t>
            </a:r>
            <a:r>
              <a:rPr lang="ru-RU" altLang="ru-RU" sz="2200" b="1" dirty="0"/>
              <a:t> цезий-137 </a:t>
            </a:r>
            <a:r>
              <a:rPr lang="ru-RU" altLang="ru-RU" sz="2200" b="1" dirty="0" err="1"/>
              <a:t>әсері</a:t>
            </a:r>
            <a:endParaRPr lang="ru-RU" altLang="ru-RU" sz="2200" b="1" dirty="0"/>
          </a:p>
          <a:p>
            <a:pPr algn="just" eaLnBrk="1" hangingPunct="1"/>
            <a:r>
              <a:rPr lang="ru-RU" altLang="ru-RU" sz="2200" dirty="0" err="1"/>
              <a:t>Көбінесе</a:t>
            </a:r>
            <a:r>
              <a:rPr lang="ru-RU" altLang="ru-RU" sz="2200" dirty="0"/>
              <a:t> осы </a:t>
            </a:r>
            <a:r>
              <a:rPr lang="ru-RU" altLang="ru-RU" sz="2200" dirty="0" err="1"/>
              <a:t>заттар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адамға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жиі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кері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әсер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етеді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Бұл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заттардың</a:t>
            </a:r>
            <a:r>
              <a:rPr lang="ru-RU" altLang="ru-RU" sz="2200" dirty="0"/>
              <a:t>  </a:t>
            </a:r>
            <a:r>
              <a:rPr lang="ru-RU" altLang="ru-RU" sz="2200" dirty="0" err="1"/>
              <a:t>жартылай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ыдырауы</a:t>
            </a:r>
            <a:r>
              <a:rPr lang="ru-RU" altLang="ru-RU" sz="2200" dirty="0"/>
              <a:t> </a:t>
            </a:r>
            <a:r>
              <a:rPr lang="ru-RU" altLang="ru-RU" sz="2200" dirty="0" err="1"/>
              <a:t>ұзақ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периодқа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созылады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сондықтан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ең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ауыр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зардаптарға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әкеледі</a:t>
            </a:r>
            <a:r>
              <a:rPr lang="ru-RU" altLang="ru-RU" sz="2200" dirty="0"/>
              <a:t>.</a:t>
            </a:r>
          </a:p>
          <a:p>
            <a:pPr algn="just" eaLnBrk="1" hangingPunct="1"/>
            <a:r>
              <a:rPr lang="ru-RU" altLang="ru-RU" sz="2200" b="1" dirty="0"/>
              <a:t>Стронций-90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және</a:t>
            </a:r>
            <a:r>
              <a:rPr lang="ru-RU" altLang="ru-RU" sz="2200" dirty="0"/>
              <a:t> </a:t>
            </a:r>
            <a:r>
              <a:rPr lang="ru-RU" altLang="ru-RU" sz="2200" b="1" dirty="0"/>
              <a:t>цезий-137 </a:t>
            </a:r>
            <a:r>
              <a:rPr lang="ru-RU" altLang="ru-RU" sz="2200" dirty="0" err="1"/>
              <a:t>ең</a:t>
            </a:r>
            <a:r>
              <a:rPr lang="ru-RU" altLang="ru-RU" sz="2200" dirty="0"/>
              <a:t> </a:t>
            </a:r>
            <a:r>
              <a:rPr lang="ru-RU" altLang="ru-RU" sz="2200" dirty="0" err="1"/>
              <a:t>қауіпті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Олар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адам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организмінде</a:t>
            </a:r>
            <a:r>
              <a:rPr lang="ru-RU" altLang="ru-RU" sz="2200" dirty="0"/>
              <a:t> </a:t>
            </a:r>
            <a:r>
              <a:rPr lang="ru-RU" altLang="ru-RU" sz="2200" b="1" dirty="0"/>
              <a:t>30 </a:t>
            </a:r>
            <a:r>
              <a:rPr lang="ru-RU" altLang="ru-RU" sz="2200" b="1" dirty="0" err="1"/>
              <a:t>жылға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дейін</a:t>
            </a:r>
            <a:r>
              <a:rPr lang="ru-RU" altLang="ru-RU" sz="2200" b="1" dirty="0"/>
              <a:t> </a:t>
            </a:r>
            <a:r>
              <a:rPr lang="ru-RU" altLang="ru-RU" sz="2200" dirty="0" err="1"/>
              <a:t>жойылмайды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қайтымсыз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бұзылыс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процестерін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тудырады</a:t>
            </a:r>
            <a:r>
              <a:rPr lang="ru-RU" altLang="ru-RU" sz="2200" dirty="0"/>
              <a:t>.</a:t>
            </a:r>
          </a:p>
          <a:p>
            <a:pPr algn="just" eaLnBrk="1" hangingPunct="1"/>
            <a:r>
              <a:rPr lang="ru-RU" altLang="ru-RU" sz="2200" b="1" dirty="0"/>
              <a:t>Стронций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қауіпті</a:t>
            </a:r>
            <a:r>
              <a:rPr lang="ru-RU" altLang="ru-RU" sz="2200" dirty="0"/>
              <a:t> болу </a:t>
            </a:r>
            <a:r>
              <a:rPr lang="ru-RU" altLang="ru-RU" sz="2200" dirty="0" err="1"/>
              <a:t>себебі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ол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негізінен</a:t>
            </a:r>
            <a:r>
              <a:rPr lang="ru-RU" altLang="ru-RU" sz="2200" dirty="0"/>
              <a:t> </a:t>
            </a:r>
            <a:r>
              <a:rPr lang="ru-RU" altLang="ru-RU" sz="2200" b="1" dirty="0" err="1"/>
              <a:t>қаңқа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және</a:t>
            </a:r>
            <a:r>
              <a:rPr lang="ru-RU" altLang="ru-RU" sz="2200" dirty="0"/>
              <a:t> </a:t>
            </a:r>
            <a:r>
              <a:rPr lang="ru-RU" altLang="ru-RU" sz="2200" b="1" dirty="0" err="1"/>
              <a:t>қан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түзу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жүйесінің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органдарында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жинақталады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Тиісінше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бұл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олардың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жұмысын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бұзады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Ықтимал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нәтижесі</a:t>
            </a:r>
            <a:r>
              <a:rPr lang="ru-RU" altLang="ru-RU" sz="2200" dirty="0"/>
              <a:t> - </a:t>
            </a:r>
            <a:r>
              <a:rPr lang="ru-RU" altLang="ru-RU" sz="2200" b="1" dirty="0"/>
              <a:t>анемия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немесе</a:t>
            </a:r>
            <a:r>
              <a:rPr lang="ru-RU" altLang="ru-RU" sz="2200" dirty="0"/>
              <a:t> </a:t>
            </a:r>
            <a:r>
              <a:rPr lang="ru-RU" altLang="ru-RU" sz="2200" b="1" dirty="0"/>
              <a:t>лейкемия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Организмге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түскеннен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кейін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бұл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заттың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концентрациясы</a:t>
            </a:r>
            <a:r>
              <a:rPr lang="ru-RU" altLang="ru-RU" sz="2200" dirty="0"/>
              <a:t> </a:t>
            </a:r>
            <a:r>
              <a:rPr lang="ru-RU" altLang="ru-RU" sz="2200" dirty="0" err="1"/>
              <a:t>қанда</a:t>
            </a:r>
            <a:r>
              <a:rPr lang="ru-RU" altLang="ru-RU" sz="2200" dirty="0"/>
              <a:t> </a:t>
            </a:r>
            <a:r>
              <a:rPr lang="ru-RU" altLang="ru-RU" sz="2200" b="1" dirty="0"/>
              <a:t>15 </a:t>
            </a:r>
            <a:r>
              <a:rPr lang="ru-RU" altLang="ru-RU" sz="2200" b="1" dirty="0" err="1"/>
              <a:t>минуттан</a:t>
            </a:r>
            <a:r>
              <a:rPr lang="ru-RU" altLang="ru-RU" sz="2200" b="1" dirty="0"/>
              <a:t> </a:t>
            </a:r>
            <a:r>
              <a:rPr lang="ru-RU" altLang="ru-RU" sz="2200" dirty="0" err="1"/>
              <a:t>кейін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анықталады</a:t>
            </a:r>
            <a:r>
              <a:rPr lang="ru-RU" altLang="ru-RU" sz="2200" dirty="0"/>
              <a:t>, ал </a:t>
            </a:r>
            <a:r>
              <a:rPr lang="ru-RU" altLang="ru-RU" sz="2200" b="1" dirty="0"/>
              <a:t>5 </a:t>
            </a:r>
            <a:r>
              <a:rPr lang="ru-RU" altLang="ru-RU" sz="2200" b="1" dirty="0" err="1"/>
              <a:t>сағаттан</a:t>
            </a:r>
            <a:r>
              <a:rPr lang="ru-RU" altLang="ru-RU" sz="2200" b="1" dirty="0"/>
              <a:t> </a:t>
            </a:r>
            <a:r>
              <a:rPr lang="ru-RU" altLang="ru-RU" sz="2200" dirty="0" err="1"/>
              <a:t>кейін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ол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адам</a:t>
            </a:r>
            <a:r>
              <a:rPr lang="ru-RU" altLang="ru-RU" sz="2200" dirty="0"/>
              <a:t> </a:t>
            </a:r>
            <a:r>
              <a:rPr lang="ru-RU" altLang="ru-RU" sz="2200" dirty="0" err="1"/>
              <a:t>ұлпаларында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жиналады</a:t>
            </a:r>
            <a:r>
              <a:rPr lang="ru-RU" altLang="ru-RU" sz="2200" dirty="0"/>
              <a:t>.</a:t>
            </a:r>
          </a:p>
          <a:p>
            <a:pPr algn="just" eaLnBrk="1" hangingPunct="1"/>
            <a:r>
              <a:rPr lang="ru-RU" altLang="ru-RU" sz="2200" b="1" dirty="0"/>
              <a:t>Цезий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негізінен</a:t>
            </a:r>
            <a:r>
              <a:rPr lang="ru-RU" altLang="ru-RU" sz="2200" dirty="0"/>
              <a:t> </a:t>
            </a:r>
            <a:r>
              <a:rPr lang="ru-RU" altLang="ru-RU" sz="2200" b="1" dirty="0" err="1"/>
              <a:t>бұлшықет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ұлпаларында</a:t>
            </a:r>
            <a:r>
              <a:rPr lang="ru-RU" altLang="ru-RU" sz="2200" b="1" dirty="0"/>
              <a:t> </a:t>
            </a:r>
            <a:r>
              <a:rPr lang="ru-RU" altLang="ru-RU" sz="2200" dirty="0" err="1"/>
              <a:t>анықталған</a:t>
            </a:r>
            <a:r>
              <a:rPr lang="ru-RU" altLang="ru-RU" sz="2200" dirty="0"/>
              <a:t> (</a:t>
            </a:r>
            <a:r>
              <a:rPr lang="ru-RU" altLang="ru-RU" sz="2200" dirty="0" err="1"/>
              <a:t>локализацияланған</a:t>
            </a:r>
            <a:r>
              <a:rPr lang="ru-RU" altLang="ru-RU" sz="2200" dirty="0"/>
              <a:t>), </a:t>
            </a:r>
            <a:r>
              <a:rPr lang="ru-RU" altLang="ru-RU" sz="2200" dirty="0" err="1"/>
              <a:t>ол</a:t>
            </a:r>
            <a:r>
              <a:rPr lang="ru-RU" altLang="ru-RU" sz="2200" dirty="0"/>
              <a:t> </a:t>
            </a:r>
            <a:r>
              <a:rPr lang="ru-RU" altLang="ru-RU" sz="2200" dirty="0" err="1"/>
              <a:t>өсімдік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тағамымен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бірге</a:t>
            </a:r>
            <a:r>
              <a:rPr lang="ru-RU" altLang="ru-RU" sz="2200" dirty="0"/>
              <a:t> </a:t>
            </a:r>
            <a:r>
              <a:rPr lang="ru-RU" altLang="ru-RU" sz="2200" b="1" dirty="0"/>
              <a:t>ас </a:t>
            </a:r>
            <a:r>
              <a:rPr lang="ru-RU" altLang="ru-RU" sz="2200" b="1" dirty="0" err="1"/>
              <a:t>қорыту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жолдары</a:t>
            </a:r>
            <a:r>
              <a:rPr lang="ru-RU" altLang="ru-RU" sz="2200" b="1" dirty="0"/>
              <a:t> </a:t>
            </a:r>
            <a:r>
              <a:rPr lang="ru-RU" altLang="ru-RU" sz="2200" dirty="0" err="1"/>
              <a:t>арқылы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енеді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Оның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ең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көп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мөлшері</a:t>
            </a:r>
            <a:r>
              <a:rPr lang="ru-RU" altLang="ru-RU" sz="2200" dirty="0"/>
              <a:t> </a:t>
            </a:r>
            <a:r>
              <a:rPr lang="ru-RU" altLang="ru-RU" sz="2200" b="1" dirty="0" err="1"/>
              <a:t>арпа</a:t>
            </a:r>
            <a:r>
              <a:rPr lang="ru-RU" altLang="ru-RU" sz="2200" b="1" dirty="0"/>
              <a:t>, тары, </a:t>
            </a:r>
            <a:r>
              <a:rPr lang="ru-RU" altLang="ru-RU" sz="2200" b="1" dirty="0" err="1"/>
              <a:t>бидай</a:t>
            </a:r>
            <a:r>
              <a:rPr lang="ru-RU" altLang="ru-RU" sz="2200" b="1" dirty="0"/>
              <a:t>, </a:t>
            </a:r>
            <a:r>
              <a:rPr lang="ru-RU" altLang="ru-RU" sz="2200" b="1" dirty="0" err="1"/>
              <a:t>қарақұмық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және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бұршақтарда</a:t>
            </a:r>
            <a:r>
              <a:rPr lang="ru-RU" altLang="ru-RU" sz="2200" dirty="0"/>
              <a:t> (ячмене, просе, пшенице, гречихе и фасоли) </a:t>
            </a:r>
            <a:r>
              <a:rPr lang="ru-RU" altLang="ru-RU" sz="2200" dirty="0" err="1"/>
              <a:t>анықталған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4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AB0F852-D87A-4D19-8E21-552F00299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490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kk-KZ" altLang="ru-RU" sz="2800" b="1" dirty="0">
                <a:solidFill>
                  <a:srgbClr val="FF0000"/>
                </a:solidFill>
              </a:rPr>
              <a:t>Кейбір радионуклидтердің сипаттамалары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07" name="Object 17">
            <a:extLst>
              <a:ext uri="{FF2B5EF4-FFF2-40B4-BE49-F238E27FC236}">
                <a16:creationId xmlns:a16="http://schemas.microsoft.com/office/drawing/2014/main" id="{B2B24D0D-8FFD-4384-AAD4-CD255B63BC93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31307548"/>
              </p:ext>
            </p:extLst>
          </p:nvPr>
        </p:nvGraphicFramePr>
        <p:xfrm>
          <a:off x="755576" y="813623"/>
          <a:ext cx="6408712" cy="586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5643061" imgH="5162585" progId="Word.Document.8">
                  <p:embed/>
                </p:oleObj>
              </mc:Choice>
              <mc:Fallback>
                <p:oleObj name="Document" r:id="rId4" imgW="5643061" imgH="5162585" progId="Word.Document.8">
                  <p:embed/>
                  <p:pic>
                    <p:nvPicPr>
                      <p:cNvPr id="21507" name="Object 17">
                        <a:extLst>
                          <a:ext uri="{FF2B5EF4-FFF2-40B4-BE49-F238E27FC236}">
                            <a16:creationId xmlns:a16="http://schemas.microsoft.com/office/drawing/2014/main" id="{B2B24D0D-8FFD-4384-AAD4-CD255B63B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4801" b="2232"/>
                      <a:stretch>
                        <a:fillRect/>
                      </a:stretch>
                    </p:blipFill>
                    <p:spPr bwMode="auto">
                      <a:xfrm>
                        <a:off x="755576" y="813623"/>
                        <a:ext cx="6408712" cy="58627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0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5B7B66F-8DF4-481D-A890-D4A0EE3D78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48895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Радионуклидтердің ағзаға түсу жолдары</a:t>
            </a:r>
          </a:p>
        </p:txBody>
      </p:sp>
      <p:sp>
        <p:nvSpPr>
          <p:cNvPr id="31747" name="Line 3">
            <a:extLst>
              <a:ext uri="{FF2B5EF4-FFF2-40B4-BE49-F238E27FC236}">
                <a16:creationId xmlns:a16="http://schemas.microsoft.com/office/drawing/2014/main" id="{157AE54D-6FA2-4A4F-893E-BD5447A38F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9250" y="1700213"/>
            <a:ext cx="2089150" cy="237648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357EEB2E-7C62-49AD-9456-3CB430E4F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5038"/>
            <a:ext cx="144463" cy="252095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689B874A-F26D-42F8-A251-1AB5C2755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1700213"/>
            <a:ext cx="1871662" cy="237648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Oval 6">
            <a:extLst>
              <a:ext uri="{FF2B5EF4-FFF2-40B4-BE49-F238E27FC236}">
                <a16:creationId xmlns:a16="http://schemas.microsoft.com/office/drawing/2014/main" id="{B0303553-FB26-4F14-803D-7498A0305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149725"/>
            <a:ext cx="2879725" cy="13668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ИНГАЛЯЦИЯЛЫҚ</a:t>
            </a:r>
          </a:p>
        </p:txBody>
      </p:sp>
      <p:sp>
        <p:nvSpPr>
          <p:cNvPr id="31751" name="Oval 7">
            <a:extLst>
              <a:ext uri="{FF2B5EF4-FFF2-40B4-BE49-F238E27FC236}">
                <a16:creationId xmlns:a16="http://schemas.microsoft.com/office/drawing/2014/main" id="{188A279E-225B-4189-9B0D-12B961A10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797425"/>
            <a:ext cx="2808287" cy="13684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СУМЕН ЖӘНЕ 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ТАМАҚПЕН</a:t>
            </a:r>
          </a:p>
        </p:txBody>
      </p:sp>
      <p:sp>
        <p:nvSpPr>
          <p:cNvPr id="31752" name="Oval 8">
            <a:extLst>
              <a:ext uri="{FF2B5EF4-FFF2-40B4-BE49-F238E27FC236}">
                <a16:creationId xmlns:a16="http://schemas.microsoft.com/office/drawing/2014/main" id="{C86EB3EB-AD2D-41CE-9FBF-4BF31BE8C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149725"/>
            <a:ext cx="2843212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Garamond" panose="02020404030301010803" pitchFamily="18" charset="0"/>
              </a:rPr>
              <a:t>ТЕРІ АРҚЫЛЫ</a:t>
            </a:r>
          </a:p>
        </p:txBody>
      </p:sp>
    </p:spTree>
    <p:extLst>
      <p:ext uri="{BB962C8B-B14F-4D97-AF65-F5344CB8AC3E}">
        <p14:creationId xmlns:p14="http://schemas.microsoft.com/office/powerpoint/2010/main" val="18552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2" y="404664"/>
            <a:ext cx="8408218" cy="57472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94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03532" y="260648"/>
            <a:ext cx="822960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sz="2800" b="1" i="1" dirty="0" smtClean="0">
                <a:solidFill>
                  <a:srgbClr val="000066"/>
                </a:solidFill>
              </a:rPr>
              <a:t>Радиобиологиялық парадокс </a:t>
            </a:r>
            <a:r>
              <a:rPr lang="kk-KZ" sz="2400" dirty="0" smtClean="0"/>
              <a:t>дегеніміз – жұтылған иондаушы сәулелену энергиясының өте аз мөлшері мен биологиялық объектінің шекті реакциясы (өлімге ұшырау) арасындағы сәйкессіздікті білдіретін радиобиологиядағы ұғым.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532" y="2708920"/>
            <a:ext cx="82296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Мысалы</a:t>
            </a:r>
            <a:r>
              <a:rPr lang="ru-RU" sz="2400" dirty="0"/>
              <a:t>,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денесін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рет</a:t>
            </a:r>
            <a:r>
              <a:rPr lang="ru-RU" sz="2400" dirty="0"/>
              <a:t> гамма-</a:t>
            </a:r>
            <a:r>
              <a:rPr lang="ru-RU" sz="2400" dirty="0" err="1"/>
              <a:t>сәулелерімен</a:t>
            </a:r>
            <a:r>
              <a:rPr lang="ru-RU" sz="2400" dirty="0"/>
              <a:t> </a:t>
            </a:r>
            <a:r>
              <a:rPr lang="ru-RU" sz="2400" dirty="0" err="1"/>
              <a:t>сәулелендіргенде</a:t>
            </a:r>
            <a:r>
              <a:rPr lang="ru-RU" sz="2400" dirty="0"/>
              <a:t> </a:t>
            </a:r>
            <a:r>
              <a:rPr lang="ru-RU" sz="2400" dirty="0" err="1"/>
              <a:t>летальді</a:t>
            </a:r>
            <a:r>
              <a:rPr lang="ru-RU" sz="2400" dirty="0"/>
              <a:t> (</a:t>
            </a:r>
            <a:r>
              <a:rPr lang="ru-RU" sz="2400" dirty="0" err="1"/>
              <a:t>өлімге</a:t>
            </a:r>
            <a:r>
              <a:rPr lang="ru-RU" sz="2400" dirty="0"/>
              <a:t> </a:t>
            </a:r>
            <a:r>
              <a:rPr lang="ru-RU" sz="2400" dirty="0" err="1"/>
              <a:t>ұшырататын</a:t>
            </a:r>
            <a:r>
              <a:rPr lang="ru-RU" sz="2400" dirty="0"/>
              <a:t>) </a:t>
            </a:r>
            <a:r>
              <a:rPr lang="ru-RU" sz="2400" dirty="0" err="1"/>
              <a:t>жұтылған</a:t>
            </a:r>
            <a:r>
              <a:rPr lang="ru-RU" sz="2400" dirty="0"/>
              <a:t> доза 6 Гр-</a:t>
            </a:r>
            <a:r>
              <a:rPr lang="ru-RU" sz="2400" dirty="0" err="1"/>
              <a:t>ге</a:t>
            </a:r>
            <a:r>
              <a:rPr lang="ru-RU" sz="2400" dirty="0"/>
              <a:t> (600 рад) </a:t>
            </a:r>
            <a:r>
              <a:rPr lang="ru-RU" sz="2400" dirty="0" err="1"/>
              <a:t>тең</a:t>
            </a:r>
            <a:r>
              <a:rPr lang="ru-RU" sz="2400" dirty="0"/>
              <a:t>. </a:t>
            </a:r>
            <a:r>
              <a:rPr lang="ru-RU" sz="2400" dirty="0" err="1"/>
              <a:t>Егер</a:t>
            </a:r>
            <a:r>
              <a:rPr lang="ru-RU" sz="2400" dirty="0"/>
              <a:t> осы </a:t>
            </a:r>
            <a:r>
              <a:rPr lang="ru-RU" sz="2400" dirty="0" err="1"/>
              <a:t>дозаны</a:t>
            </a:r>
            <a:r>
              <a:rPr lang="ru-RU" sz="2400" dirty="0"/>
              <a:t> </a:t>
            </a:r>
            <a:r>
              <a:rPr lang="ru-RU" sz="2400" dirty="0" err="1"/>
              <a:t>жылуға</a:t>
            </a:r>
            <a:r>
              <a:rPr lang="ru-RU" sz="2400" dirty="0"/>
              <a:t> </a:t>
            </a:r>
            <a:r>
              <a:rPr lang="ru-RU" sz="2400" dirty="0" err="1"/>
              <a:t>айналдыратын</a:t>
            </a:r>
            <a:r>
              <a:rPr lang="ru-RU" sz="2400" dirty="0"/>
              <a:t> </a:t>
            </a:r>
            <a:r>
              <a:rPr lang="ru-RU" sz="2400" dirty="0" err="1"/>
              <a:t>болсақ</a:t>
            </a:r>
            <a:r>
              <a:rPr lang="ru-RU" sz="2400" dirty="0"/>
              <a:t>, </a:t>
            </a:r>
            <a:r>
              <a:rPr lang="ru-RU" sz="2400" dirty="0" err="1"/>
              <a:t>денені</a:t>
            </a:r>
            <a:r>
              <a:rPr lang="ru-RU" sz="2400" dirty="0"/>
              <a:t> 0,0014°</a:t>
            </a:r>
            <a:r>
              <a:rPr lang="en-US" sz="2400" dirty="0"/>
              <a:t>C-</a:t>
            </a:r>
            <a:r>
              <a:rPr lang="ru-RU" sz="2400" dirty="0" err="1"/>
              <a:t>қа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жылататын</a:t>
            </a:r>
            <a:r>
              <a:rPr lang="ru-RU" sz="2400" dirty="0"/>
              <a:t> </a:t>
            </a:r>
            <a:r>
              <a:rPr lang="ru-RU" sz="2400" dirty="0" err="1"/>
              <a:t>энергияға</a:t>
            </a:r>
            <a:r>
              <a:rPr lang="ru-RU" sz="2400" dirty="0"/>
              <a:t> </a:t>
            </a:r>
            <a:r>
              <a:rPr lang="ru-RU" sz="2400" dirty="0" err="1"/>
              <a:t>шамалас</a:t>
            </a:r>
            <a:r>
              <a:rPr lang="ru-RU" sz="2400" dirty="0"/>
              <a:t>.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84455" y="5013176"/>
            <a:ext cx="8229600" cy="12241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/>
              <a:t>Дене</a:t>
            </a:r>
            <a:r>
              <a:rPr lang="ru-RU" sz="2400" b="1" dirty="0"/>
              <a:t> </a:t>
            </a:r>
            <a:r>
              <a:rPr lang="ru-RU" sz="2400" b="1" dirty="0" err="1"/>
              <a:t>салмағы</a:t>
            </a:r>
            <a:r>
              <a:rPr lang="ru-RU" sz="2400" b="1" dirty="0"/>
              <a:t> 70 кг </a:t>
            </a:r>
            <a:r>
              <a:rPr lang="ru-RU" sz="2400" b="1" dirty="0" err="1"/>
              <a:t>адамды</a:t>
            </a:r>
            <a:r>
              <a:rPr lang="ru-RU" sz="2400" b="1" dirty="0"/>
              <a:t> 10 Гр </a:t>
            </a:r>
            <a:r>
              <a:rPr lang="ru-RU" sz="2400" b="1" dirty="0" err="1"/>
              <a:t>летальді</a:t>
            </a:r>
            <a:r>
              <a:rPr lang="ru-RU" sz="2400" b="1" dirty="0"/>
              <a:t> </a:t>
            </a:r>
            <a:r>
              <a:rPr lang="ru-RU" sz="2400" b="1" dirty="0" err="1"/>
              <a:t>дозамен</a:t>
            </a:r>
            <a:r>
              <a:rPr lang="ru-RU" sz="2400" b="1" dirty="0"/>
              <a:t> </a:t>
            </a:r>
            <a:r>
              <a:rPr lang="ru-RU" sz="2400" b="1" dirty="0" err="1"/>
              <a:t>сәулелендіргенде</a:t>
            </a:r>
            <a:r>
              <a:rPr lang="ru-RU" sz="2400" b="1" dirty="0"/>
              <a:t> 167 калория (</a:t>
            </a:r>
            <a:r>
              <a:rPr lang="ru-RU" sz="2400" b="1" dirty="0" err="1"/>
              <a:t>бір</a:t>
            </a:r>
            <a:r>
              <a:rPr lang="ru-RU" sz="2400" b="1" dirty="0"/>
              <a:t> стакан </a:t>
            </a:r>
            <a:r>
              <a:rPr lang="ru-RU" sz="2400" b="1" dirty="0" err="1"/>
              <a:t>ыстық</a:t>
            </a:r>
            <a:r>
              <a:rPr lang="ru-RU" sz="2400" b="1" dirty="0"/>
              <a:t> чай) энергия </a:t>
            </a:r>
            <a:r>
              <a:rPr lang="ru-RU" sz="2400" b="1" dirty="0" err="1"/>
              <a:t>ғана</a:t>
            </a:r>
            <a:r>
              <a:rPr lang="ru-RU" sz="2400" b="1" dirty="0"/>
              <a:t> </a:t>
            </a:r>
            <a:r>
              <a:rPr lang="ru-RU" sz="2400" b="1" dirty="0" err="1"/>
              <a:t>беріледі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30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FE040EE-FCCC-4E2A-84CE-3B52186A8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75419"/>
            <a:ext cx="8229600" cy="4111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дозасы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оның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қуаты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9D87F13-0445-43B6-B0CC-D57CBFA14D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586581"/>
            <a:ext cx="8686800" cy="5890419"/>
          </a:xfrm>
          <a:solidFill>
            <a:schemeClr val="bg1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dirty="0" err="1">
                <a:latin typeface="Times New Roman" panose="02020603050405020304" pitchFamily="18" charset="0"/>
              </a:rPr>
              <a:t>Иондаушы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шығаруға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қабілетті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заттар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белсенділігімен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ерекшеленеді</a:t>
            </a:r>
            <a:r>
              <a:rPr lang="ru-RU" altLang="ru-RU" sz="1500" b="1" dirty="0">
                <a:latin typeface="Times New Roman" panose="02020603050405020304" pitchFamily="18" charset="0"/>
              </a:rPr>
              <a:t> (А),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яғни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уақыт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бірлігіндегі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радиоактивті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түрлендірулер</a:t>
            </a:r>
            <a:r>
              <a:rPr lang="ru-RU" altLang="ru-RU" sz="1500" b="1" dirty="0">
                <a:latin typeface="Times New Roman" panose="02020603050405020304" pitchFamily="18" charset="0"/>
              </a:rPr>
              <a:t> саны. </a:t>
            </a:r>
            <a:r>
              <a:rPr lang="en-US" altLang="ru-RU" sz="1500" b="1" dirty="0">
                <a:latin typeface="Times New Roman" panose="02020603050405020304" pitchFamily="18" charset="0"/>
              </a:rPr>
              <a:t>SI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жүйесінде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белсенділік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бірлігі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ретінде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секундына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ядролық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түрлену</a:t>
            </a:r>
            <a:r>
              <a:rPr lang="ru-RU" altLang="ru-RU" sz="1500" b="1" dirty="0">
                <a:latin typeface="Times New Roman" panose="02020603050405020304" pitchFamily="18" charset="0"/>
              </a:rPr>
              <a:t> (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ыдырау</a:t>
            </a:r>
            <a:r>
              <a:rPr lang="ru-RU" altLang="ru-RU" sz="1500" b="1" dirty="0">
                <a:latin typeface="Times New Roman" panose="02020603050405020304" pitchFamily="18" charset="0"/>
              </a:rPr>
              <a:t> / с)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алынады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бірлік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беккерел</a:t>
            </a:r>
            <a:r>
              <a:rPr lang="ru-RU" altLang="ru-RU" sz="1500" b="1" dirty="0">
                <a:latin typeface="Times New Roman" panose="02020603050405020304" pitchFamily="18" charset="0"/>
              </a:rPr>
              <a:t> (Бк</a:t>
            </a:r>
            <a:r>
              <a:rPr lang="en-US" altLang="ru-RU" sz="1500" b="1" dirty="0"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деп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аталады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dirty="0" err="1">
                <a:latin typeface="Times New Roman" panose="02020603050405020304" pitchFamily="18" charset="0"/>
              </a:rPr>
              <a:t>Организмге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сәулеленудің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әсерін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сипаттайтын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негізгі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физикалық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шама</a:t>
            </a:r>
            <a:r>
              <a:rPr lang="ru-RU" altLang="ru-RU" sz="1500" b="1" dirty="0">
                <a:latin typeface="Times New Roman" panose="02020603050405020304" pitchFamily="18" charset="0"/>
              </a:rPr>
              <a:t> -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энергия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мөлшеріне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тікелей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тәуелді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келеді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энергия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мөлшерін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өлшеу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үшін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туралы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түсінік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енгізіледі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заттың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көлем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бірлігіне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(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массаға</a:t>
            </a:r>
            <a:r>
              <a:rPr lang="ru-RU" altLang="ru-RU" sz="1500" b="1" dirty="0"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жұтылатын</a:t>
            </a:r>
            <a:r>
              <a:rPr lang="ru-RU" altLang="ru-RU" sz="1500" b="1" dirty="0">
                <a:latin typeface="Times New Roman" panose="02020603050405020304" pitchFamily="18" charset="0"/>
              </a:rPr>
              <a:t> энергия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мөлшері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болып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табылады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Сонымен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: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иондаушы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сәулеленудің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 -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мөлшерінің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сипаттамасы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қоршаған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сәулеленген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ортадағы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оның</a:t>
            </a:r>
            <a:r>
              <a:rPr lang="ru-RU" altLang="ru-RU" sz="1500" b="1" dirty="0"/>
              <a:t> 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ортаға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немесе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қоршаған</a:t>
            </a:r>
            <a:r>
              <a:rPr lang="ru-RU" altLang="ru-RU" sz="1500" b="1" dirty="0">
                <a:latin typeface="Times New Roman" panose="02020603050405020304" pitchFamily="18" charset="0"/>
              </a:rPr>
              <a:t> орта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объектілеріне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әсер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ету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өлшемі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Үш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 бар: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экспозиционды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доза (</a:t>
            </a:r>
            <a:r>
              <a:rPr lang="en-US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ru-RU" sz="1500" b="1" dirty="0">
                <a:latin typeface="Times New Roman" panose="02020603050405020304" pitchFamily="18" charset="0"/>
              </a:rPr>
              <a:t>-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иондаушы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сәулеленудің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энергиясы</a:t>
            </a:r>
            <a:r>
              <a:rPr lang="ru-RU" altLang="ru-RU" sz="1500" b="1" dirty="0"/>
              <a:t>, </a:t>
            </a:r>
            <a:r>
              <a:rPr lang="ru-RU" altLang="ru-RU" sz="1500" b="1" dirty="0" err="1"/>
              <a:t>яғни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сәулеленген</a:t>
            </a:r>
            <a:r>
              <a:rPr lang="ru-RU" altLang="ru-RU" sz="1500" b="1" dirty="0"/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дененің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(организм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ұлпаларының</a:t>
            </a:r>
            <a:r>
              <a:rPr lang="ru-RU" altLang="ru-RU" sz="1500" b="1" dirty="0"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энергиясы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, масса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бірлігіне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есептегенде</a:t>
            </a:r>
            <a:r>
              <a:rPr lang="ru-RU" altLang="ru-RU" sz="1500" b="1" dirty="0">
                <a:latin typeface="Times New Roman" panose="02020603050405020304" pitchFamily="18" charset="0"/>
              </a:rPr>
              <a:t>: </a:t>
            </a:r>
            <a:r>
              <a:rPr lang="en-US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 = </a:t>
            </a:r>
            <a:r>
              <a:rPr lang="en-US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dE</a:t>
            </a:r>
            <a:r>
              <a:rPr lang="en-US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/ dm,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мұндағы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 -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энергиясы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-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заттың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массасы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Халықаралық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бірліктер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жүйесінде</a:t>
            </a:r>
            <a:r>
              <a:rPr lang="ru-RU" altLang="ru-RU" sz="1500" b="1" dirty="0">
                <a:latin typeface="Times New Roman" panose="02020603050405020304" pitchFamily="18" charset="0"/>
              </a:rPr>
              <a:t> (</a:t>
            </a:r>
            <a:r>
              <a:rPr lang="en-US" altLang="ru-RU" sz="1500" b="1" dirty="0">
                <a:latin typeface="Times New Roman" panose="02020603050405020304" pitchFamily="18" charset="0"/>
              </a:rPr>
              <a:t>SI)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доза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массаның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килограммына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Джоульмен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өрнектеледі</a:t>
            </a:r>
            <a:r>
              <a:rPr lang="ru-RU" altLang="ru-RU" sz="1500" b="1" dirty="0">
                <a:latin typeface="Times New Roman" panose="02020603050405020304" pitchFamily="18" charset="0"/>
              </a:rPr>
              <a:t> - Дж / кг.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шама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грей (Гр</a:t>
            </a:r>
            <a:r>
              <a:rPr lang="en-US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деп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аталады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. 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Кейде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жұтылған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дозаның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басқа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жүйелік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емес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өлшем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бірлігі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қолданылады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 - рад,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1рад =10</a:t>
            </a:r>
            <a:r>
              <a:rPr lang="ru-RU" altLang="ru-RU" sz="1500" b="1" baseline="30000" dirty="0">
                <a:solidFill>
                  <a:srgbClr val="000000"/>
                </a:solidFill>
              </a:rPr>
              <a:t>-2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Гр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Ауадағы</a:t>
            </a:r>
            <a:r>
              <a:rPr lang="ru-RU" altLang="ru-RU" sz="1500" b="1" dirty="0"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беткейлік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дозаны</a:t>
            </a:r>
            <a:r>
              <a:rPr lang="ru-RU" altLang="ru-RU" sz="1500" b="1" dirty="0">
                <a:latin typeface="Times New Roman" panose="02020603050405020304" pitchFamily="18" charset="0"/>
              </a:rPr>
              <a:t> (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тері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заттың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тереңдігімен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(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тереңдік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),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жергілікті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интегралды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 (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жалпы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дозаларды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ажыратады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Экспозиционды</a:t>
            </a:r>
            <a:r>
              <a:rPr lang="ru-RU" altLang="ru-RU" sz="15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доза </a:t>
            </a:r>
            <a:r>
              <a:rPr lang="en-US" altLang="ru-RU" sz="15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ru-RU" altLang="ru-RU" sz="1500" b="1" u="sng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ru-RU" sz="15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ru-RU" altLang="ru-RU" sz="15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әсер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ету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ауадағы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сәулеленудің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иондаушы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қабілетін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сипаттайды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Сәйкес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коэффициенттердің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көмегімен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экспозиционды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дозадан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объектіге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дозаға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өтеді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en-US" altLang="ru-RU" sz="1500" b="1" dirty="0">
                <a:latin typeface="Times New Roman" panose="02020603050405020304" pitchFamily="18" charset="0"/>
              </a:rPr>
              <a:t>SI-</a:t>
            </a:r>
            <a:r>
              <a:rPr lang="ru-RU" altLang="ru-RU" sz="1500" b="1" dirty="0">
                <a:latin typeface="Times New Roman" panose="02020603050405020304" pitchFamily="18" charset="0"/>
              </a:rPr>
              <a:t>де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белгіленген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экспозиционды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дозаны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өлшеу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бірлігіне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 -  кулон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қабылданған</a:t>
            </a:r>
            <a:r>
              <a:rPr lang="ru-RU" altLang="ru-RU" sz="1500" b="1" dirty="0"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ол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килограммға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арналған</a:t>
            </a:r>
            <a:r>
              <a:rPr lang="ru-RU" altLang="ru-RU" sz="1500" b="1" dirty="0">
                <a:latin typeface="Times New Roman" panose="02020603050405020304" pitchFamily="18" charset="0"/>
              </a:rPr>
              <a:t> кулон (Кл  кг</a:t>
            </a:r>
            <a:r>
              <a:rPr lang="ru-RU" altLang="ru-RU" sz="1500" b="1" baseline="30000" dirty="0"/>
              <a:t>-1</a:t>
            </a:r>
            <a:r>
              <a:rPr lang="ru-RU" altLang="ru-RU" sz="1500" b="1" dirty="0">
                <a:latin typeface="Times New Roman" panose="02020603050405020304" pitchFamily="18" charset="0"/>
              </a:rPr>
              <a:t>). </a:t>
            </a:r>
            <a:r>
              <a:rPr lang="en-US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Тәжірибеде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және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ғылыми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әдебиеттерде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экспозиционды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дозаның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басқа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жүйелік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емес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бірлігі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кең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таралған</a:t>
            </a:r>
            <a:r>
              <a:rPr lang="ru-RU" altLang="ru-RU" sz="1500" b="1" dirty="0">
                <a:latin typeface="Times New Roman" panose="02020603050405020304" pitchFamily="18" charset="0"/>
              </a:rPr>
              <a:t> - рентген (</a:t>
            </a:r>
            <a:r>
              <a:rPr lang="en-US" altLang="ru-RU" sz="1500" b="1" dirty="0">
                <a:latin typeface="Times New Roman" panose="02020603050405020304" pitchFamily="18" charset="0"/>
              </a:rPr>
              <a:t>R).</a:t>
            </a:r>
            <a:r>
              <a:rPr lang="kk-KZ" altLang="ru-RU" sz="1500" b="1" dirty="0">
                <a:latin typeface="Times New Roman" panose="02020603050405020304" pitchFamily="18" charset="0"/>
              </a:rPr>
              <a:t> </a:t>
            </a:r>
            <a:endParaRPr lang="ru-RU" altLang="ru-RU" sz="1500" b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83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574235B-C6C4-4464-BD2F-127AF478B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219"/>
            <a:ext cx="8229600" cy="4111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дозасы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оның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қуаты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жалғасы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1A0ADED-28B6-4237-B451-04CCD2C84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534400" cy="5943600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доза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Иондаушы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сәулеленудің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әр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түрлі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типтерінің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бірдей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биологиялық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ұлпаның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бірлік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массасында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әр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түрлі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биологиялық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әсер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туғызатындығына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байланысты</a:t>
            </a:r>
            <a:r>
              <a:rPr lang="ru-RU" altLang="ru-RU" sz="1500" b="1" dirty="0"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доза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ұғымы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енгізілді</a:t>
            </a:r>
            <a:r>
              <a:rPr lang="ru-RU" altLang="ru-RU" sz="1500" b="1" dirty="0"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Сәулеленудің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en-US" altLang="ru-RU" sz="15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ru-RU" altLang="ru-RU" sz="15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ru-RU" sz="15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500" b="1" dirty="0">
                <a:latin typeface="Times New Roman" panose="02020603050405020304" pitchFamily="18" charset="0"/>
              </a:rPr>
              <a:t> -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бұл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органдағы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немесе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ұлпадағы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доза</a:t>
            </a:r>
            <a:r>
              <a:rPr lang="ru-RU" altLang="ru-RU" sz="1500" b="1" dirty="0"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берілген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түріне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сәйкес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салмақ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коэффициентіне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көбейтіледі</a:t>
            </a:r>
            <a:r>
              <a:rPr lang="ru-RU" altLang="ru-RU" sz="1500" b="1" dirty="0"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яғни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сәулеленудің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берілген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түрінің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ұлпаларды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зақымдау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қабілетін</a:t>
            </a:r>
            <a:r>
              <a:rPr lang="ru-RU" altLang="ru-RU" sz="1500" b="1" dirty="0"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latin typeface="Times New Roman" panose="02020603050405020304" pitchFamily="18" charset="0"/>
              </a:rPr>
              <a:t>көрсететін</a:t>
            </a:r>
            <a:r>
              <a:rPr lang="ru-RU" altLang="ru-RU" sz="1500" b="1" dirty="0">
                <a:latin typeface="Times New Roman" panose="02020603050405020304" pitchFamily="18" charset="0"/>
              </a:rPr>
              <a:t> коэффициент: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Н</a:t>
            </a:r>
            <a:r>
              <a:rPr lang="ru-RU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Т,R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en-US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ru-RU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</a:t>
            </a:r>
            <a:r>
              <a:rPr lang="en-US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R                                                              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</a:t>
            </a:r>
            <a:r>
              <a:rPr lang="en-US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kk-KZ" altLang="ru-RU" sz="1500" b="1" dirty="0">
                <a:solidFill>
                  <a:srgbClr val="0000FF"/>
                </a:solidFill>
              </a:rPr>
              <a:t> сәулелену үшін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өлшеу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коэффициенті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en-US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ru-RU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ru-RU" sz="15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FF"/>
                </a:solidFill>
              </a:rPr>
              <a:t>– Т </a:t>
            </a:r>
            <a:r>
              <a:rPr lang="ru-RU" altLang="ru-RU" sz="1500" b="1" dirty="0" err="1">
                <a:solidFill>
                  <a:srgbClr val="0000FF"/>
                </a:solidFill>
              </a:rPr>
              <a:t>ағзадағы</a:t>
            </a:r>
            <a:r>
              <a:rPr lang="ru-RU" altLang="ru-RU" sz="1500" b="1" dirty="0">
                <a:solidFill>
                  <a:srgbClr val="0000FF"/>
                </a:solidFill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ұлпадағы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орташа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сіңірілген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доза,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яғни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сәулеленудің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адам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организмінің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«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орташа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»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ұлпасы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үшін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есептеледі</a:t>
            </a:r>
            <a:r>
              <a:rPr lang="ru-RU" altLang="ru-RU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дозасы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зивертпен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(Зв</a:t>
            </a:r>
            <a:r>
              <a:rPr lang="en-US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өрнектеледі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Жүйелік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емес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өлшем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бірлігі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бэр (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радтың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биологиялық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), 1 бэр = 0,01 Зв.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Тиімді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доза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Органдарды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ұлпаларды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тұтасымен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организмді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сәулелендіргенде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оның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биологиялық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әсерін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қауіп-қатерді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бағалау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әр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түрлі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түрлерінің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әсерін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жеке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органдардың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радиосезімталдығының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ескере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отырып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тиімді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доза (Е)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енгізіледі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Объектке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әртүрлі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салмақ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коэффициенттері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бар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әр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түрлі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түрлерімен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әсер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еткен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жағдайларда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доза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осы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түрлері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дозалардың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қосындысы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ретінде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анықталады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Жалпы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организм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оны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жеке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мүшелер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ұлпалардағы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эквивалентті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доза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өнімдерінің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қосындысы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ретінде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берілген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органға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ұлпаға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сәйкес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салмақ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коэффициентімен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радиациялық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қауіп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коэффициенті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анықтауға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Тиімді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коллективті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доза.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Стохастикалық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сәулелену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әсерінің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пайда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болу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қаупін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бағалау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қажет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болған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жағдайларда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тиімді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жеке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дозалардың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жиынтығын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құрайтын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тиімді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коллективті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доза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қолданылады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64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Иондаушы сәулелердің тікелей және жанама әсері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err="1" smtClean="0"/>
              <a:t>Иондаушы</a:t>
            </a:r>
            <a:r>
              <a:rPr lang="ru-RU" sz="2400" dirty="0" smtClean="0"/>
              <a:t> </a:t>
            </a:r>
            <a:r>
              <a:rPr lang="ru-RU" sz="2400" dirty="0" err="1" smtClean="0"/>
              <a:t>радиацияның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затпен</a:t>
            </a:r>
            <a:r>
              <a:rPr lang="ru-RU" sz="2400" dirty="0" smtClean="0"/>
              <a:t> </a:t>
            </a:r>
            <a:r>
              <a:rPr lang="ru-RU" sz="2400" dirty="0" err="1" smtClean="0"/>
              <a:t>әсерлесуінің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негізгі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процестері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атомдар</a:t>
            </a:r>
            <a:r>
              <a:rPr lang="en-US" sz="2400" dirty="0" smtClean="0"/>
              <a:t> </a:t>
            </a:r>
            <a:r>
              <a:rPr lang="ru-RU" sz="2400" dirty="0" smtClean="0"/>
              <a:t>мен </a:t>
            </a:r>
            <a:r>
              <a:rPr lang="ru-RU" sz="2400" dirty="0" err="1" smtClean="0"/>
              <a:t>молекулалардың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иондануына</a:t>
            </a:r>
            <a:r>
              <a:rPr lang="ru-RU" sz="2400" dirty="0" smtClean="0"/>
              <a:t> </a:t>
            </a:r>
            <a:r>
              <a:rPr lang="ru-RU" sz="2400" dirty="0" err="1" smtClean="0"/>
              <a:t>әкелетінің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қарастырдық</a:t>
            </a:r>
            <a:r>
              <a:rPr lang="ru-RU" sz="2400" dirty="0" smtClean="0"/>
              <a:t>. </a:t>
            </a:r>
            <a:r>
              <a:rPr lang="ru-RU" sz="2400" dirty="0" err="1" smtClean="0"/>
              <a:t>Бірақ</a:t>
            </a:r>
            <a:r>
              <a:rPr lang="ru-RU" sz="2400" dirty="0" smtClean="0"/>
              <a:t>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–</a:t>
            </a:r>
            <a:r>
              <a:rPr lang="en-US" sz="2400" dirty="0" smtClean="0"/>
              <a:t> </a:t>
            </a:r>
            <a:r>
              <a:rPr lang="ru-RU" sz="2400" dirty="0" err="1" smtClean="0"/>
              <a:t>иондаушы</a:t>
            </a:r>
            <a:r>
              <a:rPr lang="ru-RU" sz="2400" dirty="0" smtClean="0"/>
              <a:t> радиация </a:t>
            </a:r>
            <a:r>
              <a:rPr lang="ru-RU" sz="2400" dirty="0" err="1" smtClean="0"/>
              <a:t>әсерінің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ең</a:t>
            </a:r>
            <a:r>
              <a:rPr lang="ru-RU" sz="2400" dirty="0" smtClean="0"/>
              <a:t> </a:t>
            </a:r>
            <a:r>
              <a:rPr lang="ru-RU" sz="2400" dirty="0" err="1" smtClean="0"/>
              <a:t>алғашқы</a:t>
            </a:r>
            <a:r>
              <a:rPr lang="ru-RU" sz="2400" dirty="0" smtClean="0"/>
              <a:t> </a:t>
            </a:r>
            <a:r>
              <a:rPr lang="ru-RU" sz="2400" dirty="0" err="1" smtClean="0"/>
              <a:t>сатысы</a:t>
            </a:r>
            <a:r>
              <a:rPr lang="ru-RU" sz="2400" dirty="0" smtClean="0"/>
              <a:t>, </a:t>
            </a:r>
            <a:r>
              <a:rPr lang="ru-RU" sz="2400" dirty="0" err="1" smtClean="0"/>
              <a:t>радиобиологияда</a:t>
            </a:r>
            <a:r>
              <a:rPr lang="ru-RU" sz="2400" dirty="0" smtClean="0"/>
              <a:t> </a:t>
            </a:r>
            <a:r>
              <a:rPr lang="ru-RU" sz="2400" dirty="0" err="1" smtClean="0"/>
              <a:t>мұны</a:t>
            </a:r>
            <a:r>
              <a:rPr lang="en-US" sz="2400" dirty="0" smtClean="0"/>
              <a:t> </a:t>
            </a:r>
            <a:r>
              <a:rPr lang="ru-RU" sz="2400" dirty="0" err="1" smtClean="0"/>
              <a:t>радиацияның</a:t>
            </a:r>
            <a:r>
              <a:rPr lang="ru-RU" sz="2400" dirty="0" smtClean="0"/>
              <a:t> “</a:t>
            </a:r>
            <a:r>
              <a:rPr lang="ru-RU" sz="2400" dirty="0" err="1" smtClean="0"/>
              <a:t>тікелей</a:t>
            </a:r>
            <a:r>
              <a:rPr lang="ru-RU" sz="2400" dirty="0" smtClean="0"/>
              <a:t>” </a:t>
            </a:r>
            <a:r>
              <a:rPr lang="ru-RU" sz="2400" dirty="0" err="1" smtClean="0"/>
              <a:t>әсері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деп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түсінеді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Осының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нәтижесінде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биологиялық</a:t>
            </a:r>
            <a:r>
              <a:rPr lang="en-US" sz="2400" dirty="0" smtClean="0"/>
              <a:t> </a:t>
            </a:r>
            <a:r>
              <a:rPr lang="ru-RU" sz="2400" dirty="0" err="1" smtClean="0"/>
              <a:t>макромолекулалардың</a:t>
            </a:r>
            <a:r>
              <a:rPr lang="ru-RU" sz="2400" dirty="0" smtClean="0"/>
              <a:t>, </a:t>
            </a:r>
            <a:r>
              <a:rPr lang="ru-RU" sz="2400" dirty="0" err="1" smtClean="0"/>
              <a:t>мысалы</a:t>
            </a:r>
            <a:r>
              <a:rPr lang="ru-RU" sz="2400" dirty="0" smtClean="0"/>
              <a:t>, ДНҚ, </a:t>
            </a:r>
            <a:r>
              <a:rPr lang="ru-RU" sz="2400" dirty="0" err="1" smtClean="0"/>
              <a:t>өзгерістері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байқалады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сонымен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қатар</a:t>
            </a:r>
            <a:r>
              <a:rPr lang="en-US" sz="2400" dirty="0" smtClean="0"/>
              <a:t> </a:t>
            </a:r>
            <a:r>
              <a:rPr lang="ru-RU" sz="2400" dirty="0" err="1" smtClean="0"/>
              <a:t>судың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молекулаларынан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химиялық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белсенділігі</a:t>
            </a:r>
            <a:r>
              <a:rPr lang="ru-RU" sz="2400" dirty="0" smtClean="0"/>
              <a:t> </a:t>
            </a:r>
            <a:r>
              <a:rPr lang="ru-RU" sz="2400" dirty="0" err="1" smtClean="0"/>
              <a:t>өте</a:t>
            </a:r>
            <a:r>
              <a:rPr lang="ru-RU" sz="2400" dirty="0" smtClean="0"/>
              <a:t> </a:t>
            </a:r>
            <a:r>
              <a:rPr lang="ru-RU" sz="2400" dirty="0" err="1" smtClean="0"/>
              <a:t>жоғары</a:t>
            </a:r>
            <a:r>
              <a:rPr lang="ru-RU" sz="2400" dirty="0" smtClean="0"/>
              <a:t> </a:t>
            </a:r>
            <a:r>
              <a:rPr lang="ru-RU" sz="2400" dirty="0" err="1" smtClean="0"/>
              <a:t>өнімдері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</a:t>
            </a:r>
            <a:r>
              <a:rPr lang="en-US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3600" b="1" dirty="0" smtClean="0"/>
              <a:t>Иондаушы сәулелердің жанама әсері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err="1"/>
              <a:t>Радиацияның</a:t>
            </a:r>
            <a:r>
              <a:rPr lang="ru-RU" sz="2000" dirty="0"/>
              <a:t> “</a:t>
            </a:r>
            <a:r>
              <a:rPr lang="ru-RU" sz="2000" dirty="0" err="1"/>
              <a:t>жанама</a:t>
            </a:r>
            <a:r>
              <a:rPr lang="ru-RU" sz="2000" dirty="0"/>
              <a:t>” </a:t>
            </a:r>
            <a:r>
              <a:rPr lang="ru-RU" sz="2000" dirty="0" err="1"/>
              <a:t>әсері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алғаш</a:t>
            </a:r>
            <a:r>
              <a:rPr lang="ru-RU" sz="2000" dirty="0"/>
              <a:t> </a:t>
            </a:r>
            <a:r>
              <a:rPr lang="ru-RU" sz="2000" dirty="0" err="1"/>
              <a:t>зерттеулерді</a:t>
            </a:r>
            <a:r>
              <a:rPr lang="ru-RU" sz="2000" dirty="0"/>
              <a:t> </a:t>
            </a:r>
            <a:r>
              <a:rPr lang="en-US" sz="2000" b="1" i="1" dirty="0"/>
              <a:t>XX </a:t>
            </a:r>
            <a:r>
              <a:rPr lang="ru-RU" sz="2000" b="1" i="1" dirty="0" err="1"/>
              <a:t>ғасырдың</a:t>
            </a:r>
            <a:r>
              <a:rPr lang="ru-RU" sz="2000" b="1" i="1" dirty="0"/>
              <a:t> </a:t>
            </a:r>
            <a:r>
              <a:rPr lang="ru-RU" sz="2000" b="1" i="1" dirty="0" smtClean="0"/>
              <a:t>30-жылдарында </a:t>
            </a:r>
            <a:r>
              <a:rPr lang="ru-RU" sz="2000" b="1" i="1" dirty="0" err="1"/>
              <a:t>Г.Фрикке</a:t>
            </a:r>
            <a:r>
              <a:rPr lang="ru-RU" sz="2000" b="1" i="1" dirty="0"/>
              <a:t> </a:t>
            </a:r>
            <a:r>
              <a:rPr lang="ru-RU" sz="2000" b="1" i="1" dirty="0" err="1"/>
              <a:t>жасаған</a:t>
            </a:r>
            <a:r>
              <a:rPr lang="ru-RU" sz="2000" b="1" i="1" dirty="0"/>
              <a:t>,</a:t>
            </a:r>
            <a:r>
              <a:rPr lang="ru-RU" sz="2000" dirty="0"/>
              <a:t>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бейорганикалық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 smtClean="0"/>
              <a:t>қарапайым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органикалық</a:t>
            </a:r>
            <a:r>
              <a:rPr lang="ru-RU" sz="2000" dirty="0" smtClean="0"/>
              <a:t> </a:t>
            </a:r>
            <a:r>
              <a:rPr lang="ru-RU" sz="2000" dirty="0" err="1"/>
              <a:t>қосылыстардың</a:t>
            </a:r>
            <a:r>
              <a:rPr lang="ru-RU" sz="2000" dirty="0"/>
              <a:t> </a:t>
            </a:r>
            <a:r>
              <a:rPr lang="ru-RU" sz="2000" dirty="0" err="1"/>
              <a:t>радиохимиялық</a:t>
            </a:r>
            <a:r>
              <a:rPr lang="ru-RU" sz="2000" dirty="0"/>
              <a:t> </a:t>
            </a:r>
            <a:r>
              <a:rPr lang="ru-RU" sz="2000" dirty="0" err="1"/>
              <a:t>өзерістерін</a:t>
            </a:r>
            <a:r>
              <a:rPr lang="ru-RU" sz="2000" dirty="0"/>
              <a:t> </a:t>
            </a:r>
            <a:r>
              <a:rPr lang="ru-RU" sz="2000" dirty="0" err="1"/>
              <a:t>зерттеген</a:t>
            </a:r>
            <a:r>
              <a:rPr lang="ru-RU" sz="2000" dirty="0"/>
              <a:t>. </a:t>
            </a:r>
            <a:r>
              <a:rPr lang="ru-RU" sz="2000" dirty="0" err="1" smtClean="0"/>
              <a:t>Кейін</a:t>
            </a:r>
            <a:r>
              <a:rPr lang="ru-RU" sz="2000" dirty="0" smtClean="0"/>
              <a:t> </a:t>
            </a:r>
            <a:r>
              <a:rPr lang="ru-RU" sz="2000" dirty="0" err="1" smtClean="0"/>
              <a:t>У.Дейл</a:t>
            </a:r>
            <a:r>
              <a:rPr lang="ru-RU" sz="2000" dirty="0" smtClean="0"/>
              <a:t> </a:t>
            </a:r>
            <a:r>
              <a:rPr lang="ru-RU" sz="2000" dirty="0" err="1"/>
              <a:t>ферменттердің</a:t>
            </a:r>
            <a:r>
              <a:rPr lang="ru-RU" sz="2000" dirty="0"/>
              <a:t> </a:t>
            </a:r>
            <a:r>
              <a:rPr lang="ru-RU" sz="2000" dirty="0" err="1"/>
              <a:t>ерітінділеріне</a:t>
            </a:r>
            <a:r>
              <a:rPr lang="ru-RU" sz="2000" dirty="0"/>
              <a:t> </a:t>
            </a:r>
            <a:r>
              <a:rPr lang="ru-RU" sz="2000" dirty="0" err="1"/>
              <a:t>тәжірибе</a:t>
            </a:r>
            <a:r>
              <a:rPr lang="ru-RU" sz="2000" dirty="0"/>
              <a:t> </a:t>
            </a:r>
            <a:r>
              <a:rPr lang="ru-RU" sz="2000" dirty="0" err="1"/>
              <a:t>жасаған</a:t>
            </a:r>
            <a:r>
              <a:rPr lang="ru-RU" sz="2000" dirty="0"/>
              <a:t>. </a:t>
            </a:r>
            <a:r>
              <a:rPr lang="ru-RU" sz="2000" dirty="0" err="1"/>
              <a:t>У.Дейл</a:t>
            </a:r>
            <a:r>
              <a:rPr lang="ru-RU" sz="2000" dirty="0"/>
              <a:t> </a:t>
            </a:r>
            <a:r>
              <a:rPr lang="ru-RU" sz="2000" dirty="0" err="1" smtClean="0"/>
              <a:t>анықтағаны</a:t>
            </a:r>
            <a:r>
              <a:rPr lang="ru-RU" sz="2000" dirty="0" smtClean="0"/>
              <a:t> </a:t>
            </a:r>
            <a:r>
              <a:rPr lang="ru-RU" sz="2000" dirty="0" err="1" smtClean="0"/>
              <a:t>бойынша</a:t>
            </a:r>
            <a:r>
              <a:rPr lang="ru-RU" sz="2000" dirty="0"/>
              <a:t>, </a:t>
            </a:r>
            <a:r>
              <a:rPr lang="ru-RU" sz="2000" dirty="0" err="1"/>
              <a:t>сәулелену</a:t>
            </a:r>
            <a:r>
              <a:rPr lang="ru-RU" sz="2000" dirty="0"/>
              <a:t> </a:t>
            </a:r>
            <a:r>
              <a:rPr lang="ru-RU" sz="2000" dirty="0" err="1"/>
              <a:t>дозасы</a:t>
            </a:r>
            <a:r>
              <a:rPr lang="ru-RU" sz="2000" dirty="0"/>
              <a:t> </a:t>
            </a:r>
            <a:r>
              <a:rPr lang="ru-RU" sz="2000" dirty="0" err="1"/>
              <a:t>өзгермелі</a:t>
            </a:r>
            <a:r>
              <a:rPr lang="ru-RU" sz="2000" dirty="0"/>
              <a:t> </a:t>
            </a:r>
            <a:r>
              <a:rPr lang="ru-RU" sz="2000" dirty="0" err="1"/>
              <a:t>болғанда</a:t>
            </a:r>
            <a:r>
              <a:rPr lang="ru-RU" sz="2000" dirty="0"/>
              <a:t> </a:t>
            </a:r>
            <a:r>
              <a:rPr lang="ru-RU" sz="2000" dirty="0" err="1"/>
              <a:t>белсенділігін</a:t>
            </a:r>
            <a:r>
              <a:rPr lang="ru-RU" sz="2000" dirty="0"/>
              <a:t> </a:t>
            </a:r>
            <a:r>
              <a:rPr lang="ru-RU" sz="2000" dirty="0" err="1" smtClean="0"/>
              <a:t>жоғалтқан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молекулалардың</a:t>
            </a:r>
            <a:r>
              <a:rPr lang="ru-RU" sz="2000" dirty="0" smtClean="0"/>
              <a:t> </a:t>
            </a:r>
            <a:r>
              <a:rPr lang="ru-RU" sz="2000" dirty="0" err="1"/>
              <a:t>абсолютті</a:t>
            </a:r>
            <a:r>
              <a:rPr lang="ru-RU" sz="2000" dirty="0"/>
              <a:t> саны,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концентрациясына</a:t>
            </a:r>
            <a:r>
              <a:rPr lang="ru-RU" sz="2000" dirty="0"/>
              <a:t> </a:t>
            </a:r>
            <a:r>
              <a:rPr lang="ru-RU" sz="2000" dirty="0" err="1"/>
              <a:t>тәуелді</a:t>
            </a:r>
            <a:r>
              <a:rPr lang="ru-RU" sz="2000" dirty="0"/>
              <a:t> </a:t>
            </a:r>
            <a:r>
              <a:rPr lang="ru-RU" sz="2000" dirty="0" err="1" smtClean="0"/>
              <a:t>емес</a:t>
            </a:r>
            <a:r>
              <a:rPr lang="ru-RU" sz="2000" dirty="0" smtClean="0"/>
              <a:t>. </a:t>
            </a:r>
            <a:r>
              <a:rPr lang="ru-RU" sz="2000" dirty="0"/>
              <a:t>Осы </a:t>
            </a:r>
            <a:r>
              <a:rPr lang="ru-RU" sz="2000" dirty="0" err="1"/>
              <a:t>парадоксті</a:t>
            </a:r>
            <a:r>
              <a:rPr lang="ru-RU" sz="2000" dirty="0"/>
              <a:t> </a:t>
            </a:r>
            <a:r>
              <a:rPr lang="ru-RU" sz="2000" dirty="0" err="1"/>
              <a:t>түсіндіру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радиацияның</a:t>
            </a:r>
            <a:r>
              <a:rPr lang="ru-RU" sz="2000" dirty="0"/>
              <a:t> </a:t>
            </a:r>
            <a:r>
              <a:rPr lang="ru-RU" sz="2000" dirty="0" err="1"/>
              <a:t>жанама</a:t>
            </a:r>
            <a:r>
              <a:rPr lang="ru-RU" sz="2000" dirty="0"/>
              <a:t> </a:t>
            </a:r>
            <a:r>
              <a:rPr lang="ru-RU" sz="2000" dirty="0" err="1"/>
              <a:t>әсері</a:t>
            </a:r>
            <a:r>
              <a:rPr lang="ru-RU" sz="2000" dirty="0"/>
              <a:t> </a:t>
            </a:r>
            <a:r>
              <a:rPr lang="ru-RU" sz="2000" dirty="0" err="1" smtClean="0"/>
              <a:t>туралы</a:t>
            </a:r>
            <a:r>
              <a:rPr lang="ru-RU" sz="2000" dirty="0" smtClean="0"/>
              <a:t> теория </a:t>
            </a:r>
            <a:r>
              <a:rPr lang="ru-RU" sz="2000" dirty="0" err="1"/>
              <a:t>ұсынылды</a:t>
            </a:r>
            <a:r>
              <a:rPr lang="ru-RU" sz="2000" dirty="0"/>
              <a:t>. Осы теория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биомолекулалардың</a:t>
            </a:r>
            <a:r>
              <a:rPr lang="ru-RU" sz="2000" dirty="0"/>
              <a:t> </a:t>
            </a:r>
            <a:r>
              <a:rPr lang="ru-RU" sz="2000" dirty="0" err="1"/>
              <a:t>зақымдануы</a:t>
            </a:r>
            <a:r>
              <a:rPr lang="ru-RU" sz="2000" dirty="0" smtClean="0"/>
              <a:t>, </a:t>
            </a:r>
            <a:r>
              <a:rPr lang="ru-RU" sz="2000" dirty="0" err="1" smtClean="0"/>
              <a:t>иондаушы</a:t>
            </a:r>
            <a:r>
              <a:rPr lang="ru-RU" sz="2000" dirty="0" smtClean="0"/>
              <a:t> </a:t>
            </a:r>
            <a:r>
              <a:rPr lang="ru-RU" sz="2000" dirty="0" err="1"/>
              <a:t>сәулелердің</a:t>
            </a:r>
            <a:r>
              <a:rPr lang="ru-RU" sz="2000" dirty="0"/>
              <a:t> </a:t>
            </a:r>
            <a:r>
              <a:rPr lang="ru-RU" sz="2000" dirty="0" err="1"/>
              <a:t>оларға</a:t>
            </a:r>
            <a:r>
              <a:rPr lang="ru-RU" sz="2000" dirty="0"/>
              <a:t> тек </a:t>
            </a:r>
            <a:r>
              <a:rPr lang="ru-RU" sz="2000" dirty="0" err="1"/>
              <a:t>қана</a:t>
            </a:r>
            <a:r>
              <a:rPr lang="ru-RU" sz="2000" dirty="0"/>
              <a:t> </a:t>
            </a:r>
            <a:r>
              <a:rPr lang="ru-RU" sz="2000" dirty="0" err="1"/>
              <a:t>тікелей</a:t>
            </a:r>
            <a:r>
              <a:rPr lang="ru-RU" sz="2000" dirty="0"/>
              <a:t> </a:t>
            </a:r>
            <a:r>
              <a:rPr lang="ru-RU" sz="2000" dirty="0" err="1"/>
              <a:t>тигенде</a:t>
            </a:r>
            <a:r>
              <a:rPr lang="ru-RU" sz="2000" dirty="0"/>
              <a:t> </a:t>
            </a:r>
            <a:r>
              <a:rPr lang="ru-RU" sz="2000" dirty="0" err="1"/>
              <a:t>ғана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, </a:t>
            </a:r>
            <a:r>
              <a:rPr lang="ru-RU" sz="2000" dirty="0" err="1" smtClean="0"/>
              <a:t>сонымен</a:t>
            </a:r>
            <a:r>
              <a:rPr lang="ru-RU" sz="2000" dirty="0" smtClean="0"/>
              <a:t> </a:t>
            </a:r>
            <a:r>
              <a:rPr lang="ru-RU" sz="2000" dirty="0" err="1" smtClean="0"/>
              <a:t>қатар</a:t>
            </a:r>
            <a:r>
              <a:rPr lang="ru-RU" sz="2000" dirty="0" smtClean="0"/>
              <a:t> </a:t>
            </a:r>
            <a:r>
              <a:rPr lang="ru-RU" sz="2000" dirty="0"/>
              <a:t>су </a:t>
            </a:r>
            <a:r>
              <a:rPr lang="ru-RU" sz="2000" dirty="0" err="1"/>
              <a:t>молекулаларының</a:t>
            </a:r>
            <a:r>
              <a:rPr lang="ru-RU" sz="2000" dirty="0"/>
              <a:t> радиолиз </a:t>
            </a:r>
            <a:r>
              <a:rPr lang="ru-RU" sz="2000" dirty="0" err="1"/>
              <a:t>өнімдерінің</a:t>
            </a:r>
            <a:r>
              <a:rPr lang="ru-RU" sz="2000" dirty="0"/>
              <a:t> диффузия </a:t>
            </a:r>
            <a:r>
              <a:rPr lang="ru-RU" sz="2000" dirty="0" err="1"/>
              <a:t>жолымен</a:t>
            </a:r>
            <a:r>
              <a:rPr lang="ru-RU" sz="2000" dirty="0"/>
              <a:t> </a:t>
            </a:r>
            <a:r>
              <a:rPr lang="ru-RU" sz="2000" dirty="0" err="1" smtClean="0"/>
              <a:t>оларға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тиген</a:t>
            </a:r>
            <a:r>
              <a:rPr lang="ru-RU" sz="2000" dirty="0" smtClean="0"/>
              <a:t> </a:t>
            </a:r>
            <a:r>
              <a:rPr lang="ru-RU" sz="2000" dirty="0" err="1"/>
              <a:t>кезде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. </a:t>
            </a:r>
            <a:r>
              <a:rPr lang="ru-RU" sz="2000" dirty="0" err="1"/>
              <a:t>Сәулеленетін</a:t>
            </a:r>
            <a:r>
              <a:rPr lang="ru-RU" sz="2000" dirty="0"/>
              <a:t> </a:t>
            </a:r>
            <a:r>
              <a:rPr lang="ru-RU" sz="2000" dirty="0" err="1"/>
              <a:t>көлемнің</a:t>
            </a:r>
            <a:r>
              <a:rPr lang="ru-RU" sz="2000" dirty="0"/>
              <a:t> </a:t>
            </a:r>
            <a:r>
              <a:rPr lang="ru-RU" sz="2000" dirty="0" err="1"/>
              <a:t>барлығын</a:t>
            </a:r>
            <a:r>
              <a:rPr lang="ru-RU" sz="2000" dirty="0"/>
              <a:t> су </a:t>
            </a:r>
            <a:r>
              <a:rPr lang="ru-RU" sz="2000" dirty="0" err="1"/>
              <a:t>алғандықтан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радиолизге</a:t>
            </a:r>
            <a:r>
              <a:rPr lang="ru-RU" sz="2000" dirty="0" smtClean="0"/>
              <a:t> </a:t>
            </a:r>
            <a:r>
              <a:rPr lang="ru-RU" sz="2000" dirty="0" err="1"/>
              <a:t>ұшыраған</a:t>
            </a:r>
            <a:r>
              <a:rPr lang="ru-RU" sz="2000" dirty="0"/>
              <a:t> су </a:t>
            </a:r>
            <a:r>
              <a:rPr lang="ru-RU" sz="2000" dirty="0" err="1"/>
              <a:t>молекулалардың</a:t>
            </a:r>
            <a:r>
              <a:rPr lang="ru-RU" sz="2000" dirty="0"/>
              <a:t> саны </a:t>
            </a:r>
            <a:r>
              <a:rPr lang="ru-RU" sz="2000" dirty="0" err="1"/>
              <a:t>берілген</a:t>
            </a:r>
            <a:r>
              <a:rPr lang="ru-RU" sz="2000" dirty="0"/>
              <a:t> </a:t>
            </a:r>
            <a:r>
              <a:rPr lang="ru-RU" sz="2000" dirty="0" err="1"/>
              <a:t>дозада</a:t>
            </a:r>
            <a:r>
              <a:rPr lang="ru-RU" sz="2000" dirty="0"/>
              <a:t> </a:t>
            </a:r>
            <a:r>
              <a:rPr lang="ru-RU" sz="2000" dirty="0" err="1"/>
              <a:t>тұрақты</a:t>
            </a:r>
            <a:r>
              <a:rPr lang="ru-RU" sz="2000" dirty="0"/>
              <a:t> </a:t>
            </a:r>
            <a:r>
              <a:rPr lang="ru-RU" sz="2000" dirty="0" err="1" smtClean="0"/>
              <a:t>болады</a:t>
            </a:r>
            <a:r>
              <a:rPr lang="ru-RU" sz="2000" dirty="0" smtClean="0"/>
              <a:t> да</a:t>
            </a:r>
            <a:r>
              <a:rPr lang="ru-RU" sz="2000" dirty="0"/>
              <a:t>, </a:t>
            </a:r>
            <a:r>
              <a:rPr lang="ru-RU" sz="2000" dirty="0" err="1"/>
              <a:t>зерттелетін</a:t>
            </a:r>
            <a:r>
              <a:rPr lang="ru-RU" sz="2000" dirty="0"/>
              <a:t> </a:t>
            </a:r>
            <a:r>
              <a:rPr lang="ru-RU" sz="2000" dirty="0" err="1"/>
              <a:t>заттың</a:t>
            </a:r>
            <a:r>
              <a:rPr lang="ru-RU" sz="2000" dirty="0"/>
              <a:t> </a:t>
            </a:r>
            <a:r>
              <a:rPr lang="ru-RU" sz="2000" dirty="0" err="1"/>
              <a:t>молекулалардың</a:t>
            </a:r>
            <a:r>
              <a:rPr lang="ru-RU" sz="2000" dirty="0"/>
              <a:t> </a:t>
            </a:r>
            <a:r>
              <a:rPr lang="ru-RU" sz="2000" dirty="0" err="1"/>
              <a:t>тұрақты</a:t>
            </a:r>
            <a:r>
              <a:rPr lang="ru-RU" sz="2000" dirty="0"/>
              <a:t> </a:t>
            </a:r>
            <a:r>
              <a:rPr lang="ru-RU" sz="2000" dirty="0" err="1"/>
              <a:t>санының</a:t>
            </a:r>
            <a:r>
              <a:rPr lang="ru-RU" sz="2000" dirty="0"/>
              <a:t> </a:t>
            </a:r>
            <a:r>
              <a:rPr lang="ru-RU" sz="2000" dirty="0" err="1" smtClean="0"/>
              <a:t>зақымдануына</a:t>
            </a:r>
            <a:r>
              <a:rPr lang="ru-RU" sz="2000" dirty="0" smtClean="0"/>
              <a:t> </a:t>
            </a:r>
            <a:r>
              <a:rPr lang="ru-RU" sz="2000" dirty="0" err="1" smtClean="0"/>
              <a:t>жетеді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өте</a:t>
            </a:r>
            <a:r>
              <a:rPr lang="ru-RU" sz="2000" dirty="0"/>
              <a:t> </a:t>
            </a:r>
            <a:r>
              <a:rPr lang="ru-RU" sz="2000" dirty="0" err="1"/>
              <a:t>сұйытылған</a:t>
            </a:r>
            <a:r>
              <a:rPr lang="ru-RU" sz="2000" dirty="0"/>
              <a:t> </a:t>
            </a:r>
            <a:r>
              <a:rPr lang="ru-RU" sz="2000" dirty="0" err="1"/>
              <a:t>ерітінділер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орындалмайды</a:t>
            </a:r>
            <a:r>
              <a:rPr lang="ru-RU" sz="2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23528" y="3284984"/>
            <a:ext cx="8496944" cy="33123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61697" cy="11525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</a:rPr>
              <a:t>Иондаушы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сәулелердің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тікелей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әсері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</a:rPr>
              <a:t>нысана</a:t>
            </a:r>
            <a:r>
              <a:rPr lang="ru-RU" sz="2400" dirty="0" smtClean="0">
                <a:latin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</a:rPr>
              <a:t>молекуланың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электронды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қосып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алуы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жоғалтуы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кезінде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орын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алады</a:t>
            </a:r>
            <a:endParaRPr lang="ru-RU" sz="24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4077072"/>
            <a:ext cx="4176390" cy="1368152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latin typeface="Times New Roman" pitchFamily="18" charset="0"/>
              </a:rPr>
              <a:t>ИС тікелей және жанама әсері</a:t>
            </a:r>
            <a:endParaRPr lang="ru-RU" sz="18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</a:rPr>
              <a:t>1 – </a:t>
            </a:r>
            <a:r>
              <a:rPr lang="ru-RU" sz="1800" dirty="0" err="1" smtClean="0">
                <a:latin typeface="Times New Roman" pitchFamily="18" charset="0"/>
              </a:rPr>
              <a:t>тікелей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әсерінің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сызбасы</a:t>
            </a:r>
            <a:endParaRPr lang="ru-RU" sz="1800" dirty="0">
              <a:latin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</a:rPr>
              <a:t>2 </a:t>
            </a:r>
            <a:r>
              <a:rPr lang="ru-RU" sz="1800" dirty="0" smtClean="0">
                <a:latin typeface="Times New Roman" pitchFamily="18" charset="0"/>
              </a:rPr>
              <a:t>– </a:t>
            </a:r>
            <a:r>
              <a:rPr lang="ru-RU" sz="1800" dirty="0" err="1" smtClean="0">
                <a:latin typeface="Times New Roman" pitchFamily="18" charset="0"/>
              </a:rPr>
              <a:t>сәулеленудің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жанама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әсерінің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сызбасы</a:t>
            </a:r>
            <a:endParaRPr lang="ru-RU" sz="2000" dirty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7544" y="3212976"/>
            <a:ext cx="4133850" cy="2638425"/>
            <a:chOff x="3900" y="458"/>
            <a:chExt cx="6960" cy="46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1595785">
              <a:off x="4416" y="1505"/>
              <a:ext cx="344" cy="1676"/>
              <a:chOff x="4176" y="3024"/>
              <a:chExt cx="432" cy="1152"/>
            </a:xfrm>
          </p:grpSpPr>
          <p:sp>
            <p:nvSpPr>
              <p:cNvPr id="84998" name="Freeform 6"/>
              <p:cNvSpPr>
                <a:spLocks/>
              </p:cNvSpPr>
              <p:nvPr/>
            </p:nvSpPr>
            <p:spPr bwMode="auto">
              <a:xfrm>
                <a:off x="4176" y="3024"/>
                <a:ext cx="432" cy="1008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1416" y="720"/>
                  </a:cxn>
                  <a:cxn ang="0">
                    <a:pos x="408" y="1296"/>
                  </a:cxn>
                  <a:cxn ang="0">
                    <a:pos x="1272" y="2016"/>
                  </a:cxn>
                  <a:cxn ang="0">
                    <a:pos x="264" y="2592"/>
                  </a:cxn>
                  <a:cxn ang="0">
                    <a:pos x="1128" y="3312"/>
                  </a:cxn>
                  <a:cxn ang="0">
                    <a:pos x="120" y="4032"/>
                  </a:cxn>
                  <a:cxn ang="0">
                    <a:pos x="408" y="4608"/>
                  </a:cxn>
                </a:cxnLst>
                <a:rect l="0" t="0" r="r" b="b"/>
                <a:pathLst>
                  <a:path w="1416" h="4608">
                    <a:moveTo>
                      <a:pt x="408" y="0"/>
                    </a:moveTo>
                    <a:cubicBezTo>
                      <a:pt x="912" y="252"/>
                      <a:pt x="1416" y="504"/>
                      <a:pt x="1416" y="720"/>
                    </a:cubicBezTo>
                    <a:cubicBezTo>
                      <a:pt x="1416" y="936"/>
                      <a:pt x="432" y="1080"/>
                      <a:pt x="408" y="1296"/>
                    </a:cubicBezTo>
                    <a:cubicBezTo>
                      <a:pt x="384" y="1512"/>
                      <a:pt x="1296" y="1800"/>
                      <a:pt x="1272" y="2016"/>
                    </a:cubicBezTo>
                    <a:cubicBezTo>
                      <a:pt x="1248" y="2232"/>
                      <a:pt x="288" y="2376"/>
                      <a:pt x="264" y="2592"/>
                    </a:cubicBezTo>
                    <a:cubicBezTo>
                      <a:pt x="240" y="2808"/>
                      <a:pt x="1152" y="3072"/>
                      <a:pt x="1128" y="3312"/>
                    </a:cubicBezTo>
                    <a:cubicBezTo>
                      <a:pt x="1104" y="3552"/>
                      <a:pt x="240" y="3816"/>
                      <a:pt x="120" y="4032"/>
                    </a:cubicBezTo>
                    <a:cubicBezTo>
                      <a:pt x="0" y="4248"/>
                      <a:pt x="360" y="4512"/>
                      <a:pt x="408" y="460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999" name="Line 7"/>
              <p:cNvSpPr>
                <a:spLocks noChangeShapeType="1"/>
              </p:cNvSpPr>
              <p:nvPr/>
            </p:nvSpPr>
            <p:spPr bwMode="auto">
              <a:xfrm>
                <a:off x="4320" y="403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5000" name="Oval 8"/>
            <p:cNvSpPr>
              <a:spLocks noChangeArrowheads="1"/>
            </p:cNvSpPr>
            <p:nvPr/>
          </p:nvSpPr>
          <p:spPr bwMode="auto">
            <a:xfrm>
              <a:off x="4932" y="2971"/>
              <a:ext cx="516" cy="6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-1595785">
              <a:off x="5552" y="3668"/>
              <a:ext cx="172" cy="1257"/>
              <a:chOff x="4176" y="3024"/>
              <a:chExt cx="432" cy="1152"/>
            </a:xfrm>
          </p:grpSpPr>
          <p:sp>
            <p:nvSpPr>
              <p:cNvPr id="85002" name="Freeform 10"/>
              <p:cNvSpPr>
                <a:spLocks/>
              </p:cNvSpPr>
              <p:nvPr/>
            </p:nvSpPr>
            <p:spPr bwMode="auto">
              <a:xfrm>
                <a:off x="4176" y="3024"/>
                <a:ext cx="432" cy="1008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1416" y="720"/>
                  </a:cxn>
                  <a:cxn ang="0">
                    <a:pos x="408" y="1296"/>
                  </a:cxn>
                  <a:cxn ang="0">
                    <a:pos x="1272" y="2016"/>
                  </a:cxn>
                  <a:cxn ang="0">
                    <a:pos x="264" y="2592"/>
                  </a:cxn>
                  <a:cxn ang="0">
                    <a:pos x="1128" y="3312"/>
                  </a:cxn>
                  <a:cxn ang="0">
                    <a:pos x="120" y="4032"/>
                  </a:cxn>
                  <a:cxn ang="0">
                    <a:pos x="408" y="4608"/>
                  </a:cxn>
                </a:cxnLst>
                <a:rect l="0" t="0" r="r" b="b"/>
                <a:pathLst>
                  <a:path w="1416" h="4608">
                    <a:moveTo>
                      <a:pt x="408" y="0"/>
                    </a:moveTo>
                    <a:cubicBezTo>
                      <a:pt x="912" y="252"/>
                      <a:pt x="1416" y="504"/>
                      <a:pt x="1416" y="720"/>
                    </a:cubicBezTo>
                    <a:cubicBezTo>
                      <a:pt x="1416" y="936"/>
                      <a:pt x="432" y="1080"/>
                      <a:pt x="408" y="1296"/>
                    </a:cubicBezTo>
                    <a:cubicBezTo>
                      <a:pt x="384" y="1512"/>
                      <a:pt x="1296" y="1800"/>
                      <a:pt x="1272" y="2016"/>
                    </a:cubicBezTo>
                    <a:cubicBezTo>
                      <a:pt x="1248" y="2232"/>
                      <a:pt x="288" y="2376"/>
                      <a:pt x="264" y="2592"/>
                    </a:cubicBezTo>
                    <a:cubicBezTo>
                      <a:pt x="240" y="2808"/>
                      <a:pt x="1152" y="3072"/>
                      <a:pt x="1128" y="3312"/>
                    </a:cubicBezTo>
                    <a:cubicBezTo>
                      <a:pt x="1104" y="3552"/>
                      <a:pt x="240" y="3816"/>
                      <a:pt x="120" y="4032"/>
                    </a:cubicBezTo>
                    <a:cubicBezTo>
                      <a:pt x="0" y="4248"/>
                      <a:pt x="360" y="4512"/>
                      <a:pt x="408" y="460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3" name="Line 11"/>
              <p:cNvSpPr>
                <a:spLocks noChangeShapeType="1"/>
              </p:cNvSpPr>
              <p:nvPr/>
            </p:nvSpPr>
            <p:spPr bwMode="auto">
              <a:xfrm>
                <a:off x="4320" y="403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-1595785">
              <a:off x="6480" y="1296"/>
              <a:ext cx="344" cy="1676"/>
              <a:chOff x="4176" y="3024"/>
              <a:chExt cx="432" cy="1152"/>
            </a:xfrm>
          </p:grpSpPr>
          <p:sp>
            <p:nvSpPr>
              <p:cNvPr id="85005" name="Freeform 13"/>
              <p:cNvSpPr>
                <a:spLocks/>
              </p:cNvSpPr>
              <p:nvPr/>
            </p:nvSpPr>
            <p:spPr bwMode="auto">
              <a:xfrm>
                <a:off x="4176" y="3024"/>
                <a:ext cx="432" cy="1008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1416" y="720"/>
                  </a:cxn>
                  <a:cxn ang="0">
                    <a:pos x="408" y="1296"/>
                  </a:cxn>
                  <a:cxn ang="0">
                    <a:pos x="1272" y="2016"/>
                  </a:cxn>
                  <a:cxn ang="0">
                    <a:pos x="264" y="2592"/>
                  </a:cxn>
                  <a:cxn ang="0">
                    <a:pos x="1128" y="3312"/>
                  </a:cxn>
                  <a:cxn ang="0">
                    <a:pos x="120" y="4032"/>
                  </a:cxn>
                  <a:cxn ang="0">
                    <a:pos x="408" y="4608"/>
                  </a:cxn>
                </a:cxnLst>
                <a:rect l="0" t="0" r="r" b="b"/>
                <a:pathLst>
                  <a:path w="1416" h="4608">
                    <a:moveTo>
                      <a:pt x="408" y="0"/>
                    </a:moveTo>
                    <a:cubicBezTo>
                      <a:pt x="912" y="252"/>
                      <a:pt x="1416" y="504"/>
                      <a:pt x="1416" y="720"/>
                    </a:cubicBezTo>
                    <a:cubicBezTo>
                      <a:pt x="1416" y="936"/>
                      <a:pt x="432" y="1080"/>
                      <a:pt x="408" y="1296"/>
                    </a:cubicBezTo>
                    <a:cubicBezTo>
                      <a:pt x="384" y="1512"/>
                      <a:pt x="1296" y="1800"/>
                      <a:pt x="1272" y="2016"/>
                    </a:cubicBezTo>
                    <a:cubicBezTo>
                      <a:pt x="1248" y="2232"/>
                      <a:pt x="288" y="2376"/>
                      <a:pt x="264" y="2592"/>
                    </a:cubicBezTo>
                    <a:cubicBezTo>
                      <a:pt x="240" y="2808"/>
                      <a:pt x="1152" y="3072"/>
                      <a:pt x="1128" y="3312"/>
                    </a:cubicBezTo>
                    <a:cubicBezTo>
                      <a:pt x="1104" y="3552"/>
                      <a:pt x="240" y="3816"/>
                      <a:pt x="120" y="4032"/>
                    </a:cubicBezTo>
                    <a:cubicBezTo>
                      <a:pt x="0" y="4248"/>
                      <a:pt x="360" y="4512"/>
                      <a:pt x="408" y="460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6" name="Line 14"/>
              <p:cNvSpPr>
                <a:spLocks noChangeShapeType="1"/>
              </p:cNvSpPr>
              <p:nvPr/>
            </p:nvSpPr>
            <p:spPr bwMode="auto">
              <a:xfrm>
                <a:off x="4320" y="403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7684" y="4438"/>
              <a:ext cx="516" cy="62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8" name="Line 16"/>
            <p:cNvSpPr>
              <a:spLocks noChangeShapeType="1"/>
            </p:cNvSpPr>
            <p:nvPr/>
          </p:nvSpPr>
          <p:spPr bwMode="auto">
            <a:xfrm>
              <a:off x="7340" y="3390"/>
              <a:ext cx="516" cy="10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9" name="Text Box 17"/>
            <p:cNvSpPr txBox="1">
              <a:spLocks noChangeArrowheads="1"/>
            </p:cNvSpPr>
            <p:nvPr/>
          </p:nvSpPr>
          <p:spPr bwMode="auto">
            <a:xfrm>
              <a:off x="6624" y="2736"/>
              <a:ext cx="4236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dirty="0">
                  <a:latin typeface="Times New Roman" pitchFamily="18" charset="0"/>
                </a:rPr>
                <a:t>Н</a:t>
              </a:r>
              <a:r>
                <a:rPr lang="ru-RU" baseline="-25000" dirty="0">
                  <a:latin typeface="Times New Roman" pitchFamily="18" charset="0"/>
                </a:rPr>
                <a:t>2</a:t>
              </a:r>
              <a:r>
                <a:rPr lang="ru-RU" dirty="0">
                  <a:latin typeface="Times New Roman" pitchFamily="18" charset="0"/>
                </a:rPr>
                <a:t>О </a:t>
              </a:r>
              <a:r>
                <a:rPr lang="en-US" dirty="0">
                  <a:latin typeface="Times New Roman" pitchFamily="18" charset="0"/>
                </a:rPr>
                <a:t>         </a:t>
              </a:r>
              <a:r>
                <a:rPr lang="ru-RU" dirty="0">
                  <a:latin typeface="Times New Roman" pitchFamily="18" charset="0"/>
                </a:rPr>
                <a:t>Н</a:t>
              </a:r>
              <a:r>
                <a:rPr lang="en-US" dirty="0">
                  <a:latin typeface="Times New Roman" pitchFamily="18" charset="0"/>
                </a:rPr>
                <a:t>’ + OH’</a:t>
              </a:r>
            </a:p>
          </p:txBody>
        </p:sp>
        <p:sp>
          <p:nvSpPr>
            <p:cNvPr id="85010" name="Line 18"/>
            <p:cNvSpPr>
              <a:spLocks noChangeShapeType="1"/>
            </p:cNvSpPr>
            <p:nvPr/>
          </p:nvSpPr>
          <p:spPr bwMode="auto">
            <a:xfrm>
              <a:off x="7632" y="3024"/>
              <a:ext cx="516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900" y="458"/>
              <a:ext cx="886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sz="2600" noProof="1">
                  <a:latin typeface="Times New Roman" pitchFamily="18" charset="0"/>
                </a:rPr>
                <a:t>1</a:t>
              </a:r>
              <a:endParaRPr lang="ru-RU" sz="2600">
                <a:latin typeface="Times New Roman" pitchFamily="18" charset="0"/>
              </a:endParaRPr>
            </a:p>
          </p:txBody>
        </p:sp>
        <p:sp>
          <p:nvSpPr>
            <p:cNvPr id="85012" name="Text Box 20"/>
            <p:cNvSpPr txBox="1">
              <a:spLocks noChangeArrowheads="1"/>
            </p:cNvSpPr>
            <p:nvPr/>
          </p:nvSpPr>
          <p:spPr bwMode="auto">
            <a:xfrm>
              <a:off x="5964" y="458"/>
              <a:ext cx="886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sz="2600" noProof="1">
                  <a:latin typeface="Times New Roman" pitchFamily="18" charset="0"/>
                </a:rPr>
                <a:t>2</a:t>
              </a:r>
              <a:endParaRPr lang="ru-RU" sz="2600">
                <a:latin typeface="Times New Roman" pitchFamily="18" charset="0"/>
              </a:endParaRPr>
            </a:p>
          </p:txBody>
        </p:sp>
      </p:grpSp>
      <p:sp>
        <p:nvSpPr>
          <p:cNvPr id="85013" name="Line 21"/>
          <p:cNvSpPr>
            <a:spLocks noChangeShapeType="1"/>
          </p:cNvSpPr>
          <p:nvPr/>
        </p:nvSpPr>
        <p:spPr bwMode="auto">
          <a:xfrm flipH="1" flipV="1">
            <a:off x="2700338" y="5084763"/>
            <a:ext cx="1223962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3995936" y="5949280"/>
            <a:ext cx="3024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Бос </a:t>
            </a:r>
            <a:r>
              <a:rPr lang="ru-RU" dirty="0" err="1" smtClean="0">
                <a:latin typeface="Times New Roman" pitchFamily="18" charset="0"/>
              </a:rPr>
              <a:t>радикалдардың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нысана-молекулаға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диффузиясы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 flipV="1">
            <a:off x="900113" y="5013325"/>
            <a:ext cx="190500" cy="11509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 flipV="1">
            <a:off x="1763713" y="5715000"/>
            <a:ext cx="936625" cy="450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323529" y="1556792"/>
            <a:ext cx="8496944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</a:rPr>
              <a:t>ИС </a:t>
            </a:r>
            <a:r>
              <a:rPr lang="ru-RU" sz="2400" b="1" i="1" dirty="0" err="1" smtClean="0">
                <a:latin typeface="Times New Roman" pitchFamily="18" charset="0"/>
              </a:rPr>
              <a:t>жанама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әс</a:t>
            </a:r>
            <a:r>
              <a:rPr lang="ru-RU" sz="2400" b="1" dirty="0" err="1" smtClean="0">
                <a:latin typeface="Times New Roman" pitchFamily="18" charset="0"/>
              </a:rPr>
              <a:t>ері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</a:rPr>
              <a:t>нысана-молекуланың</a:t>
            </a:r>
            <a:r>
              <a:rPr lang="ru-RU" sz="2400" dirty="0" smtClean="0">
                <a:latin typeface="Times New Roman" pitchFamily="18" charset="0"/>
              </a:rPr>
              <a:t> оны </a:t>
            </a:r>
            <a:r>
              <a:rPr lang="ru-RU" sz="2400" dirty="0" err="1" smtClean="0">
                <a:latin typeface="Times New Roman" pitchFamily="18" charset="0"/>
              </a:rPr>
              <a:t>қоршаған</a:t>
            </a:r>
            <a:r>
              <a:rPr lang="ru-RU" sz="2400" dirty="0" smtClean="0">
                <a:latin typeface="Times New Roman" pitchFamily="18" charset="0"/>
              </a:rPr>
              <a:t> су (</a:t>
            </a:r>
            <a:r>
              <a:rPr lang="ru-RU" sz="2400" dirty="0" err="1" smtClean="0">
                <a:latin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басқа</a:t>
            </a:r>
            <a:r>
              <a:rPr lang="ru-RU" sz="2400" dirty="0" smtClean="0">
                <a:latin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</a:rPr>
              <a:t>қосылыстар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мысалы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липидтер</a:t>
            </a:r>
            <a:r>
              <a:rPr lang="ru-RU" sz="2400" dirty="0" smtClean="0">
                <a:latin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</a:rPr>
              <a:t> ода </a:t>
            </a:r>
            <a:r>
              <a:rPr lang="ru-RU" sz="2400" dirty="0" err="1" smtClean="0">
                <a:latin typeface="Times New Roman" pitchFamily="18" charset="0"/>
              </a:rPr>
              <a:t>еріген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төмен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молекулалық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қосылыстардың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радиолизі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өнімдерінің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әсерінен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болады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468313" y="6165850"/>
            <a:ext cx="1939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kk-KZ" dirty="0" smtClean="0">
                <a:latin typeface="Times New Roman" pitchFamily="18" charset="0"/>
              </a:rPr>
              <a:t>Нысана-молекула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Судың радиолиз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264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/>
              <a:t>Суды </a:t>
            </a:r>
            <a:r>
              <a:rPr lang="ru-RU" sz="2400" dirty="0" err="1"/>
              <a:t>сәулелендіргенде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реакциялар</a:t>
            </a:r>
            <a:r>
              <a:rPr lang="ru-RU" sz="2400" dirty="0"/>
              <a:t> </a:t>
            </a:r>
            <a:r>
              <a:rPr lang="ru-RU" sz="2400" dirty="0" err="1" smtClean="0"/>
              <a:t>болуы</a:t>
            </a:r>
            <a:r>
              <a:rPr lang="ru-RU" sz="2400" dirty="0" smtClean="0"/>
              <a:t> </a:t>
            </a:r>
            <a:r>
              <a:rPr lang="ru-RU" sz="2400" dirty="0" err="1" smtClean="0"/>
              <a:t>мүмкін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судың</a:t>
            </a:r>
            <a:r>
              <a:rPr lang="ru-RU" sz="2400" dirty="0"/>
              <a:t> </a:t>
            </a:r>
            <a:r>
              <a:rPr lang="ru-RU" sz="2400" dirty="0" err="1"/>
              <a:t>радиолизі</a:t>
            </a:r>
            <a:r>
              <a:rPr lang="ru-RU" sz="2400" dirty="0"/>
              <a:t>), </a:t>
            </a:r>
            <a:r>
              <a:rPr lang="ru-RU" sz="2400" dirty="0" err="1"/>
              <a:t>нәтижелерінде</a:t>
            </a:r>
            <a:r>
              <a:rPr lang="ru-RU" sz="2400" dirty="0"/>
              <a:t> </a:t>
            </a:r>
            <a:r>
              <a:rPr lang="ru-RU" sz="2400" dirty="0" err="1"/>
              <a:t>иондар</a:t>
            </a:r>
            <a:r>
              <a:rPr lang="ru-RU" sz="2400" dirty="0"/>
              <a:t>, </a:t>
            </a:r>
            <a:r>
              <a:rPr lang="ru-RU" sz="2400" dirty="0" err="1"/>
              <a:t>қозған</a:t>
            </a:r>
            <a:r>
              <a:rPr lang="ru-RU" sz="2400" dirty="0"/>
              <a:t> </a:t>
            </a:r>
            <a:r>
              <a:rPr lang="ru-RU" sz="2400" dirty="0" err="1"/>
              <a:t>молекулалар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smtClean="0"/>
              <a:t>бос </a:t>
            </a:r>
            <a:r>
              <a:rPr lang="ru-RU" sz="2400" dirty="0" err="1" smtClean="0"/>
              <a:t>радикалдар</a:t>
            </a:r>
            <a:r>
              <a:rPr lang="ru-RU" sz="2400" dirty="0" smtClean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800" b="1" i="1" dirty="0" smtClean="0"/>
              <a:t>Бос </a:t>
            </a:r>
            <a:r>
              <a:rPr lang="ru-RU" sz="2800" b="1" i="1" dirty="0" err="1"/>
              <a:t>радикалдар</a:t>
            </a:r>
            <a:r>
              <a:rPr lang="ru-RU" sz="2800" b="1" i="1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жұптаспаған</a:t>
            </a:r>
            <a:r>
              <a:rPr lang="ru-RU" sz="2400" dirty="0"/>
              <a:t> </a:t>
            </a:r>
            <a:r>
              <a:rPr lang="ru-RU" sz="2400" dirty="0" err="1"/>
              <a:t>электронға</a:t>
            </a:r>
            <a:r>
              <a:rPr lang="ru-RU" sz="2400" dirty="0"/>
              <a:t> </a:t>
            </a:r>
            <a:r>
              <a:rPr lang="ru-RU" sz="2400" dirty="0" err="1" smtClean="0"/>
              <a:t>ие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болатын</a:t>
            </a:r>
            <a:r>
              <a:rPr lang="ru-RU" sz="2400" dirty="0" smtClean="0"/>
              <a:t> </a:t>
            </a:r>
            <a:r>
              <a:rPr lang="ru-RU" sz="2400" dirty="0"/>
              <a:t>молекула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молекуланың</a:t>
            </a:r>
            <a:r>
              <a:rPr lang="ru-RU" sz="2400" dirty="0"/>
              <a:t> </a:t>
            </a:r>
            <a:r>
              <a:rPr lang="ru-RU" sz="2400" dirty="0" err="1"/>
              <a:t>бөлігін</a:t>
            </a:r>
            <a:r>
              <a:rPr lang="ru-RU" sz="2400" dirty="0"/>
              <a:t> </a:t>
            </a:r>
            <a:r>
              <a:rPr lang="ru-RU" sz="2400" dirty="0" err="1"/>
              <a:t>айтады</a:t>
            </a:r>
            <a:r>
              <a:rPr lang="ru-RU" sz="2400" dirty="0"/>
              <a:t>, </a:t>
            </a:r>
            <a:r>
              <a:rPr lang="ru-RU" sz="2400" dirty="0" err="1"/>
              <a:t>нүктемен</a:t>
            </a:r>
            <a:r>
              <a:rPr lang="ru-RU" sz="2400" dirty="0"/>
              <a:t> </a:t>
            </a:r>
            <a:r>
              <a:rPr lang="ru-RU" sz="2400" dirty="0" err="1"/>
              <a:t>белгіленеді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Молекулада</a:t>
            </a:r>
            <a:r>
              <a:rPr lang="ru-RU" sz="2400" dirty="0"/>
              <a:t> </a:t>
            </a:r>
            <a:r>
              <a:rPr lang="ru-RU" sz="2400" dirty="0" err="1"/>
              <a:t>жұптаспаған</a:t>
            </a:r>
            <a:r>
              <a:rPr lang="ru-RU" sz="2400" dirty="0"/>
              <a:t> электрон </a:t>
            </a:r>
            <a:r>
              <a:rPr lang="ru-RU" sz="2400" dirty="0" err="1"/>
              <a:t>болса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dirty="0" err="1"/>
              <a:t>ол</a:t>
            </a:r>
            <a:r>
              <a:rPr lang="ru-RU" sz="2400" dirty="0"/>
              <a:t> бос </a:t>
            </a:r>
            <a:r>
              <a:rPr lang="ru-RU" sz="2400" dirty="0" err="1"/>
              <a:t>валенттілікке</a:t>
            </a:r>
            <a:r>
              <a:rPr lang="ru-RU" sz="2400" dirty="0"/>
              <a:t> </a:t>
            </a:r>
            <a:r>
              <a:rPr lang="ru-RU" sz="2400" dirty="0" err="1"/>
              <a:t>ие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 smtClean="0"/>
              <a:t>, </a:t>
            </a:r>
            <a:r>
              <a:rPr lang="ru-RU" sz="2400" dirty="0" err="1" smtClean="0"/>
              <a:t>осындай</a:t>
            </a:r>
            <a:r>
              <a:rPr lang="ru-RU" sz="2400" dirty="0" smtClean="0"/>
              <a:t> </a:t>
            </a:r>
            <a:r>
              <a:rPr lang="ru-RU" sz="2400" dirty="0" err="1"/>
              <a:t>молекулалар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реакцияларға</a:t>
            </a:r>
            <a:r>
              <a:rPr lang="ru-RU" sz="2400" dirty="0"/>
              <a:t> </a:t>
            </a:r>
            <a:r>
              <a:rPr lang="ru-RU" sz="2400" dirty="0" err="1"/>
              <a:t>оңай</a:t>
            </a:r>
            <a:r>
              <a:rPr lang="ru-RU" sz="2400" dirty="0"/>
              <a:t> </a:t>
            </a:r>
            <a:r>
              <a:rPr lang="ru-RU" sz="2400" dirty="0" err="1"/>
              <a:t>түседі</a:t>
            </a:r>
            <a:r>
              <a:rPr lang="ru-RU" sz="2400" dirty="0"/>
              <a:t>, </a:t>
            </a:r>
            <a:r>
              <a:rPr lang="ru-RU" sz="2400" dirty="0" err="1"/>
              <a:t>сондықтан</a:t>
            </a:r>
            <a:r>
              <a:rPr lang="ru-RU" sz="2400" dirty="0"/>
              <a:t> </a:t>
            </a:r>
            <a:r>
              <a:rPr lang="ru-RU" sz="2400" dirty="0" smtClean="0"/>
              <a:t>бос </a:t>
            </a:r>
            <a:r>
              <a:rPr lang="ru-RU" sz="2400" dirty="0" err="1" smtClean="0"/>
              <a:t>радикалдар</a:t>
            </a:r>
            <a:r>
              <a:rPr lang="ru-RU" sz="2400" dirty="0" smtClean="0"/>
              <a:t> </a:t>
            </a:r>
            <a:r>
              <a:rPr lang="ru-RU" sz="2400" dirty="0" err="1"/>
              <a:t>қасиеттерінің</a:t>
            </a:r>
            <a:r>
              <a:rPr lang="ru-RU" sz="2400" dirty="0"/>
              <a:t> </a:t>
            </a:r>
            <a:r>
              <a:rPr lang="ru-RU" sz="2400" dirty="0" err="1"/>
              <a:t>бірі</a:t>
            </a:r>
            <a:r>
              <a:rPr lang="ru-RU" sz="2400" dirty="0"/>
              <a:t> –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дәрежедегі</a:t>
            </a:r>
            <a:r>
              <a:rPr lang="ru-RU" sz="2400" dirty="0"/>
              <a:t> </a:t>
            </a:r>
            <a:r>
              <a:rPr lang="ru-RU" sz="2400" dirty="0" err="1"/>
              <a:t>реакциялық</a:t>
            </a:r>
            <a:r>
              <a:rPr lang="ru-RU" sz="2400" dirty="0"/>
              <a:t> </a:t>
            </a:r>
            <a:r>
              <a:rPr lang="ru-RU" sz="2400" dirty="0" err="1"/>
              <a:t>қабілеті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3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268760"/>
            <a:ext cx="8712968" cy="5184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332656"/>
            <a:ext cx="8712968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/>
              <a:t>Таза, </a:t>
            </a:r>
            <a:r>
              <a:rPr lang="ru-RU" sz="2400" b="1" dirty="0" err="1"/>
              <a:t>дистилденген</a:t>
            </a:r>
            <a:r>
              <a:rPr lang="ru-RU" sz="2400" b="1" dirty="0"/>
              <a:t>, газ </a:t>
            </a:r>
            <a:r>
              <a:rPr lang="ru-RU" sz="2400" b="1" dirty="0" err="1"/>
              <a:t>қоспалары</a:t>
            </a:r>
            <a:r>
              <a:rPr lang="ru-RU" sz="2400" b="1" dirty="0"/>
              <a:t> </a:t>
            </a:r>
            <a:r>
              <a:rPr lang="ru-RU" sz="2400" b="1" dirty="0" err="1"/>
              <a:t>жоқ</a:t>
            </a:r>
            <a:r>
              <a:rPr lang="ru-RU" sz="2400" b="1" dirty="0"/>
              <a:t> суда </a:t>
            </a:r>
            <a:r>
              <a:rPr lang="ru-RU" sz="2400" b="1" dirty="0" err="1" smtClean="0"/>
              <a:t>иондаушы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радиацияның</a:t>
            </a:r>
            <a:r>
              <a:rPr lang="ru-RU" sz="2400" b="1" dirty="0" smtClean="0"/>
              <a:t> </a:t>
            </a:r>
            <a:r>
              <a:rPr lang="ru-RU" sz="2400" b="1" dirty="0" err="1"/>
              <a:t>әсерінен</a:t>
            </a:r>
            <a:r>
              <a:rPr lang="ru-RU" sz="2400" b="1" dirty="0"/>
              <a:t> </a:t>
            </a:r>
            <a:r>
              <a:rPr lang="ru-RU" sz="2400" b="1" dirty="0" err="1"/>
              <a:t>келесі</a:t>
            </a:r>
            <a:r>
              <a:rPr lang="ru-RU" sz="2400" b="1" dirty="0"/>
              <a:t> </a:t>
            </a:r>
            <a:r>
              <a:rPr lang="ru-RU" sz="2400" b="1" dirty="0" err="1"/>
              <a:t>реакциялар</a:t>
            </a:r>
            <a:r>
              <a:rPr lang="ru-RU" sz="2400" b="1" dirty="0"/>
              <a:t> </a:t>
            </a:r>
            <a:r>
              <a:rPr lang="ru-RU" sz="2400" b="1" dirty="0" err="1"/>
              <a:t>өтеді</a:t>
            </a:r>
            <a:r>
              <a:rPr lang="ru-RU" sz="2400" b="1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4896544" cy="30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5648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4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2" y="404664"/>
            <a:ext cx="8408218" cy="57472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9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4000" b="1" dirty="0" smtClean="0"/>
              <a:t>Липидтердің асқын тотығуы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Липидтердің</a:t>
            </a:r>
            <a:r>
              <a:rPr lang="ru-RU" dirty="0"/>
              <a:t> </a:t>
            </a:r>
            <a:r>
              <a:rPr lang="ru-RU" dirty="0" err="1"/>
              <a:t>асқын</a:t>
            </a:r>
            <a:r>
              <a:rPr lang="ru-RU" dirty="0"/>
              <a:t> </a:t>
            </a:r>
            <a:r>
              <a:rPr lang="ru-RU" dirty="0" err="1"/>
              <a:t>тотығу</a:t>
            </a:r>
            <a:r>
              <a:rPr lang="ru-RU" dirty="0"/>
              <a:t> (ЛАТ) </a:t>
            </a:r>
            <a:r>
              <a:rPr lang="ru-RU" dirty="0" err="1"/>
              <a:t>өнімдері</a:t>
            </a:r>
            <a:r>
              <a:rPr lang="ru-RU" dirty="0"/>
              <a:t> </a:t>
            </a:r>
            <a:r>
              <a:rPr lang="ru-RU" dirty="0" err="1"/>
              <a:t>орысша</a:t>
            </a:r>
            <a:r>
              <a:rPr lang="ru-RU" dirty="0"/>
              <a:t> ППОЛ (</a:t>
            </a:r>
            <a:r>
              <a:rPr lang="ru-RU" dirty="0" smtClean="0"/>
              <a:t>продукты перекисного </a:t>
            </a:r>
            <a:r>
              <a:rPr lang="ru-RU" dirty="0"/>
              <a:t>окисления) </a:t>
            </a:r>
            <a:r>
              <a:rPr lang="ru-RU" dirty="0" err="1"/>
              <a:t>немесе</a:t>
            </a:r>
            <a:r>
              <a:rPr lang="ru-RU" dirty="0"/>
              <a:t> ЛРТ (липидные радиотоксины)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ғасырдың</a:t>
            </a:r>
            <a:r>
              <a:rPr lang="ru-RU" dirty="0"/>
              <a:t> 50-ші </a:t>
            </a:r>
            <a:r>
              <a:rPr lang="ru-RU" dirty="0" err="1"/>
              <a:t>жылдарында</a:t>
            </a:r>
            <a:r>
              <a:rPr lang="ru-RU" dirty="0"/>
              <a:t> </a:t>
            </a:r>
            <a:r>
              <a:rPr lang="ru-RU" dirty="0" err="1"/>
              <a:t>сәулеленген</a:t>
            </a:r>
            <a:r>
              <a:rPr lang="ru-RU" dirty="0"/>
              <a:t> </a:t>
            </a:r>
            <a:r>
              <a:rPr lang="ru-RU" dirty="0" err="1"/>
              <a:t>жануарлардың</a:t>
            </a:r>
            <a:r>
              <a:rPr lang="ru-RU" dirty="0"/>
              <a:t> </a:t>
            </a:r>
            <a:r>
              <a:rPr lang="ru-RU" dirty="0" err="1" smtClean="0"/>
              <a:t>бауырында</a:t>
            </a:r>
            <a:r>
              <a:rPr lang="ru-RU" dirty="0" smtClean="0"/>
              <a:t> </a:t>
            </a:r>
            <a:r>
              <a:rPr lang="ru-RU" dirty="0" err="1" smtClean="0"/>
              <a:t>эритроциттерді</a:t>
            </a:r>
            <a:r>
              <a:rPr lang="ru-RU" dirty="0" smtClean="0"/>
              <a:t> </a:t>
            </a:r>
            <a:r>
              <a:rPr lang="ru-RU" dirty="0" err="1"/>
              <a:t>гемолиздейтін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табылған</a:t>
            </a:r>
            <a:r>
              <a:rPr lang="ru-RU" dirty="0"/>
              <a:t>. </a:t>
            </a:r>
            <a:r>
              <a:rPr lang="ru-RU" dirty="0" err="1"/>
              <a:t>Мұны</a:t>
            </a:r>
            <a:r>
              <a:rPr lang="ru-RU" dirty="0"/>
              <a:t> </a:t>
            </a:r>
            <a:r>
              <a:rPr lang="ru-RU" b="1" i="1" dirty="0" err="1"/>
              <a:t>гемолизиндер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 smtClean="0"/>
              <a:t>атап</a:t>
            </a:r>
            <a:r>
              <a:rPr lang="ru-RU" dirty="0" smtClean="0"/>
              <a:t> </a:t>
            </a:r>
            <a:r>
              <a:rPr lang="ru-RU" dirty="0" err="1" smtClean="0"/>
              <a:t>қойды</a:t>
            </a:r>
            <a:r>
              <a:rPr lang="ru-RU" dirty="0"/>
              <a:t>. </a:t>
            </a:r>
            <a:r>
              <a:rPr lang="ru-RU" dirty="0" err="1" smtClean="0"/>
              <a:t>Гемолизиндердің</a:t>
            </a:r>
            <a:r>
              <a:rPr lang="ru-RU" dirty="0" smtClean="0"/>
              <a:t> </a:t>
            </a:r>
            <a:r>
              <a:rPr lang="ru-RU" dirty="0" err="1"/>
              <a:t>жиналуы</a:t>
            </a:r>
            <a:r>
              <a:rPr lang="ru-RU" dirty="0"/>
              <a:t> </a:t>
            </a:r>
            <a:r>
              <a:rPr lang="ru-RU" dirty="0" err="1" smtClean="0"/>
              <a:t>сәулелі</a:t>
            </a:r>
            <a:r>
              <a:rPr lang="ru-RU" dirty="0" smtClean="0"/>
              <a:t> </a:t>
            </a:r>
            <a:r>
              <a:rPr lang="ru-RU" dirty="0" err="1" smtClean="0"/>
              <a:t>зақымдануына</a:t>
            </a:r>
            <a:r>
              <a:rPr lang="ru-RU" dirty="0" smtClean="0"/>
              <a:t> </a:t>
            </a:r>
            <a:r>
              <a:rPr lang="ru-RU" dirty="0" err="1"/>
              <a:t>параллельді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err="1" smtClean="0"/>
              <a:t>Гемолизиндер</a:t>
            </a:r>
            <a:r>
              <a:rPr lang="ru-RU" b="1" dirty="0" smtClean="0"/>
              <a:t> </a:t>
            </a:r>
            <a:r>
              <a:rPr lang="ru-RU" b="1" dirty="0" err="1"/>
              <a:t>химиялық</a:t>
            </a:r>
            <a:r>
              <a:rPr lang="ru-RU" b="1" dirty="0"/>
              <a:t> </a:t>
            </a:r>
            <a:r>
              <a:rPr lang="ru-RU" b="1" dirty="0" err="1" smtClean="0"/>
              <a:t>табиғаты</a:t>
            </a:r>
            <a:r>
              <a:rPr lang="ru-RU" b="1" dirty="0" smtClean="0"/>
              <a:t> </a:t>
            </a:r>
            <a:r>
              <a:rPr lang="ru-RU" b="1" dirty="0" err="1" smtClean="0"/>
              <a:t>бойынша</a:t>
            </a:r>
            <a:r>
              <a:rPr lang="ru-RU" b="1" dirty="0" smtClean="0"/>
              <a:t> </a:t>
            </a:r>
            <a:r>
              <a:rPr lang="ru-RU" b="1" dirty="0" err="1"/>
              <a:t>қанықпаған</a:t>
            </a:r>
            <a:r>
              <a:rPr lang="ru-RU" b="1" dirty="0"/>
              <a:t> </a:t>
            </a:r>
            <a:r>
              <a:rPr lang="ru-RU" b="1" dirty="0" err="1"/>
              <a:t>майлы</a:t>
            </a:r>
            <a:r>
              <a:rPr lang="ru-RU" b="1" dirty="0"/>
              <a:t> </a:t>
            </a:r>
            <a:r>
              <a:rPr lang="ru-RU" b="1" dirty="0" err="1"/>
              <a:t>қышқылдар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олардың</a:t>
            </a:r>
            <a:r>
              <a:rPr lang="ru-RU" b="1" dirty="0"/>
              <a:t> </a:t>
            </a:r>
            <a:r>
              <a:rPr lang="ru-RU" b="1" dirty="0" err="1"/>
              <a:t>тотыққан</a:t>
            </a:r>
            <a:r>
              <a:rPr lang="ru-RU" b="1" dirty="0"/>
              <a:t> </a:t>
            </a:r>
            <a:r>
              <a:rPr lang="ru-RU" b="1" dirty="0" err="1" smtClean="0"/>
              <a:t>өнімдері</a:t>
            </a:r>
            <a:r>
              <a:rPr lang="ru-RU" b="1" dirty="0" smtClean="0"/>
              <a:t> </a:t>
            </a:r>
            <a:r>
              <a:rPr lang="ru-RU" b="1" dirty="0" err="1" smtClean="0"/>
              <a:t>болып</a:t>
            </a:r>
            <a:r>
              <a:rPr lang="ru-RU" b="1" dirty="0" smtClean="0"/>
              <a:t> </a:t>
            </a:r>
            <a:r>
              <a:rPr lang="ru-RU" b="1" dirty="0" err="1"/>
              <a:t>келеді</a:t>
            </a:r>
            <a:r>
              <a:rPr lang="ru-RU" b="1" dirty="0"/>
              <a:t>. </a:t>
            </a:r>
            <a:r>
              <a:rPr lang="ru-RU" dirty="0" err="1"/>
              <a:t>Қанықпаған</a:t>
            </a:r>
            <a:r>
              <a:rPr lang="ru-RU" dirty="0"/>
              <a:t> </a:t>
            </a:r>
            <a:r>
              <a:rPr lang="ru-RU" dirty="0" err="1"/>
              <a:t>майлы</a:t>
            </a:r>
            <a:r>
              <a:rPr lang="ru-RU" dirty="0"/>
              <a:t> </a:t>
            </a:r>
            <a:r>
              <a:rPr lang="ru-RU" dirty="0" err="1"/>
              <a:t>қышқылдарда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 smtClean="0"/>
              <a:t>тотыққан</a:t>
            </a:r>
            <a:r>
              <a:rPr lang="ru-RU" dirty="0" smtClean="0"/>
              <a:t> </a:t>
            </a:r>
            <a:r>
              <a:rPr lang="ru-RU" dirty="0" err="1" smtClean="0"/>
              <a:t>өнімдерінде</a:t>
            </a:r>
            <a:r>
              <a:rPr lang="ru-RU" dirty="0" smtClean="0"/>
              <a:t> </a:t>
            </a:r>
            <a:r>
              <a:rPr lang="ru-RU" dirty="0" err="1"/>
              <a:t>токсикалық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улы</a:t>
            </a:r>
            <a:r>
              <a:rPr lang="ru-RU" dirty="0"/>
              <a:t> </a:t>
            </a:r>
            <a:r>
              <a:rPr lang="ru-RU" dirty="0" err="1"/>
              <a:t>қасиеттері</a:t>
            </a:r>
            <a:r>
              <a:rPr lang="ru-RU" dirty="0"/>
              <a:t> бар.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b="1" i="1" dirty="0" err="1" smtClean="0"/>
              <a:t>радиомиметиктерге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5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01440" cy="792088"/>
          </a:xfrm>
        </p:spPr>
        <p:txBody>
          <a:bodyPr>
            <a:normAutofit/>
          </a:bodyPr>
          <a:lstStyle/>
          <a:p>
            <a:r>
              <a:rPr lang="kk-KZ" sz="3600" dirty="0" smtClean="0"/>
              <a:t>Липидтердің асқын тотығуының үлгісі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7"/>
            <a:ext cx="6577304" cy="37639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59272" y="4744693"/>
            <a:ext cx="8568952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/>
              <a:t>Сәулелендірілген</a:t>
            </a:r>
            <a:r>
              <a:rPr lang="ru-RU" sz="2400" dirty="0"/>
              <a:t> </a:t>
            </a:r>
            <a:r>
              <a:rPr lang="ru-RU" sz="2400" dirty="0" err="1"/>
              <a:t>жануарлардың</a:t>
            </a:r>
            <a:r>
              <a:rPr lang="ru-RU" sz="2400" dirty="0"/>
              <a:t> </a:t>
            </a:r>
            <a:r>
              <a:rPr lang="ru-RU" sz="2400" dirty="0" err="1"/>
              <a:t>ұлпаларында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болған</a:t>
            </a:r>
            <a:r>
              <a:rPr lang="ru-RU" sz="2400" dirty="0"/>
              <a:t> </a:t>
            </a:r>
            <a:r>
              <a:rPr lang="ru-RU" sz="2400" dirty="0" err="1"/>
              <a:t>заттарды</a:t>
            </a:r>
            <a:r>
              <a:rPr lang="ru-RU" sz="2400" dirty="0"/>
              <a:t> </a:t>
            </a:r>
            <a:r>
              <a:rPr lang="ru-RU" sz="2400" dirty="0" err="1" smtClean="0"/>
              <a:t>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сау</a:t>
            </a:r>
            <a:r>
              <a:rPr lang="ru-RU" sz="2400" dirty="0" smtClean="0"/>
              <a:t> </a:t>
            </a:r>
            <a:r>
              <a:rPr lang="ru-RU" sz="2400" dirty="0" err="1"/>
              <a:t>жануарларға</a:t>
            </a:r>
            <a:r>
              <a:rPr lang="ru-RU" sz="2400" dirty="0"/>
              <a:t> </a:t>
            </a:r>
            <a:r>
              <a:rPr lang="ru-RU" sz="2400" dirty="0" err="1"/>
              <a:t>енгізгенде</a:t>
            </a:r>
            <a:r>
              <a:rPr lang="ru-RU" sz="2400" dirty="0"/>
              <a:t> </a:t>
            </a:r>
            <a:r>
              <a:rPr lang="ru-RU" sz="2400" dirty="0" err="1"/>
              <a:t>сәуле</a:t>
            </a:r>
            <a:r>
              <a:rPr lang="ru-RU" sz="2400" dirty="0"/>
              <a:t> ауру </a:t>
            </a:r>
            <a:r>
              <a:rPr lang="ru-RU" sz="2400" dirty="0" err="1"/>
              <a:t>сипаттамалары</a:t>
            </a:r>
            <a:r>
              <a:rPr lang="ru-RU" sz="2400" dirty="0"/>
              <a:t> </a:t>
            </a:r>
            <a:r>
              <a:rPr lang="ru-RU" sz="2400" dirty="0" err="1"/>
              <a:t>байқалады</a:t>
            </a:r>
            <a:r>
              <a:rPr lang="ru-RU" sz="2400" dirty="0"/>
              <a:t>. </a:t>
            </a:r>
            <a:r>
              <a:rPr lang="ru-RU" sz="2400" dirty="0" err="1" smtClean="0"/>
              <a:t>Оларды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табиғи</a:t>
            </a:r>
            <a:r>
              <a:rPr lang="ru-RU" sz="2400" dirty="0" smtClean="0"/>
              <a:t> </a:t>
            </a:r>
            <a:r>
              <a:rPr lang="ru-RU" sz="2400" b="1" i="1" dirty="0" err="1"/>
              <a:t>радиомиметиктер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атайды</a:t>
            </a:r>
            <a:r>
              <a:rPr lang="ru-RU" sz="2400" dirty="0"/>
              <a:t> (</a:t>
            </a:r>
            <a:r>
              <a:rPr lang="ru-RU" sz="2400" dirty="0" err="1"/>
              <a:t>липототықтар</a:t>
            </a:r>
            <a:r>
              <a:rPr lang="ru-RU" sz="2400" dirty="0"/>
              <a:t>, </a:t>
            </a:r>
            <a:r>
              <a:rPr lang="ru-RU" sz="2400" dirty="0" err="1"/>
              <a:t>қанықпаған</a:t>
            </a:r>
            <a:r>
              <a:rPr lang="ru-RU" sz="2400" dirty="0"/>
              <a:t> </a:t>
            </a:r>
            <a:r>
              <a:rPr lang="ru-RU" sz="2400" dirty="0" err="1" smtClean="0"/>
              <a:t>майлы</a:t>
            </a:r>
            <a:r>
              <a:rPr lang="ru-RU" sz="2400" dirty="0" smtClean="0"/>
              <a:t> </a:t>
            </a:r>
            <a:r>
              <a:rPr lang="ru-RU" sz="2400" dirty="0" err="1" smtClean="0"/>
              <a:t>қышқылдардың</a:t>
            </a:r>
            <a:r>
              <a:rPr lang="ru-RU" sz="2400" dirty="0" smtClean="0"/>
              <a:t> </a:t>
            </a:r>
            <a:r>
              <a:rPr lang="ru-RU" sz="2400" dirty="0" err="1"/>
              <a:t>тотығу</a:t>
            </a:r>
            <a:r>
              <a:rPr lang="ru-RU" sz="2400" dirty="0"/>
              <a:t> </a:t>
            </a:r>
            <a:r>
              <a:rPr lang="ru-RU" sz="2400" dirty="0" err="1"/>
              <a:t>өнімдері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т.б</a:t>
            </a:r>
            <a:r>
              <a:rPr lang="ru-RU" sz="2400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8510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03863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5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Аминқышқылдарына</a:t>
            </a:r>
            <a:r>
              <a:rPr lang="ru-RU" i="1" dirty="0" smtClean="0"/>
              <a:t> </a:t>
            </a:r>
            <a:r>
              <a:rPr lang="ru-RU" i="1" dirty="0" err="1" smtClean="0"/>
              <a:t>әсері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err="1" smtClean="0"/>
              <a:t>Иондаушы</a:t>
            </a:r>
            <a:r>
              <a:rPr lang="ru-RU" sz="2400" dirty="0" smtClean="0"/>
              <a:t> </a:t>
            </a:r>
            <a:r>
              <a:rPr lang="ru-RU" sz="2400" dirty="0" err="1"/>
              <a:t>сәулелердің</a:t>
            </a:r>
            <a:r>
              <a:rPr lang="ru-RU" sz="2400" dirty="0"/>
              <a:t> </a:t>
            </a:r>
            <a:r>
              <a:rPr lang="ru-RU" sz="2400" dirty="0" err="1"/>
              <a:t>суға</a:t>
            </a:r>
            <a:r>
              <a:rPr lang="ru-RU" sz="2400" dirty="0"/>
              <a:t> </a:t>
            </a:r>
            <a:r>
              <a:rPr lang="ru-RU" sz="2400" dirty="0" err="1"/>
              <a:t>еріткен</a:t>
            </a:r>
            <a:r>
              <a:rPr lang="ru-RU" sz="2400" dirty="0"/>
              <a:t> </a:t>
            </a:r>
            <a:r>
              <a:rPr lang="ru-RU" sz="2400" dirty="0" err="1" smtClean="0"/>
              <a:t>аминқышқылдарға</a:t>
            </a:r>
            <a:r>
              <a:rPr lang="ru-RU" sz="2400" dirty="0" smtClean="0"/>
              <a:t> </a:t>
            </a:r>
            <a:r>
              <a:rPr lang="ru-RU" sz="2400" dirty="0" err="1" smtClean="0"/>
              <a:t>ең</a:t>
            </a:r>
            <a:r>
              <a:rPr lang="ru-RU" sz="2400" dirty="0" smtClean="0"/>
              <a:t> 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әсері</a:t>
            </a:r>
            <a:r>
              <a:rPr lang="ru-RU" sz="2400" dirty="0"/>
              <a:t> – </a:t>
            </a:r>
            <a:r>
              <a:rPr lang="ru-RU" sz="2400" b="1" i="1" dirty="0" err="1"/>
              <a:t>аминсіздендіруі</a:t>
            </a:r>
            <a:r>
              <a:rPr lang="ru-RU" sz="2400" dirty="0"/>
              <a:t> (</a:t>
            </a:r>
            <a:r>
              <a:rPr lang="en-US" sz="2400" dirty="0"/>
              <a:t>NH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ru-RU" sz="2400" dirty="0" err="1"/>
              <a:t>айырып</a:t>
            </a:r>
            <a:r>
              <a:rPr lang="ru-RU" sz="2400" dirty="0"/>
              <a:t> </a:t>
            </a:r>
            <a:r>
              <a:rPr lang="ru-RU" sz="2400" dirty="0" err="1"/>
              <a:t>шығаруы</a:t>
            </a:r>
            <a:r>
              <a:rPr lang="ru-RU" sz="2400" dirty="0"/>
              <a:t>),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dirty="0" err="1" smtClean="0"/>
              <a:t>осындай</a:t>
            </a:r>
            <a:r>
              <a:rPr lang="ru-RU" sz="2400" dirty="0" smtClean="0"/>
              <a:t> </a:t>
            </a:r>
            <a:r>
              <a:rPr lang="ru-RU" sz="2400" dirty="0" err="1" smtClean="0"/>
              <a:t>өзгерістер</a:t>
            </a:r>
            <a:r>
              <a:rPr lang="ru-RU" sz="2400" dirty="0" smtClean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, </a:t>
            </a:r>
            <a:r>
              <a:rPr lang="ru-RU" sz="2400" dirty="0" err="1"/>
              <a:t>тұтас</a:t>
            </a:r>
            <a:r>
              <a:rPr lang="ru-RU" sz="2400" dirty="0"/>
              <a:t> </a:t>
            </a:r>
            <a:r>
              <a:rPr lang="ru-RU" sz="2400" dirty="0" err="1"/>
              <a:t>ағзаны</a:t>
            </a:r>
            <a:r>
              <a:rPr lang="ru-RU" sz="2400" dirty="0"/>
              <a:t> </a:t>
            </a:r>
            <a:r>
              <a:rPr lang="ru-RU" sz="2400" dirty="0" err="1"/>
              <a:t>өлімге</a:t>
            </a:r>
            <a:r>
              <a:rPr lang="ru-RU" sz="2400" dirty="0"/>
              <a:t> </a:t>
            </a:r>
            <a:r>
              <a:rPr lang="ru-RU" sz="2400" dirty="0" err="1"/>
              <a:t>ұшырататын</a:t>
            </a:r>
            <a:r>
              <a:rPr lang="ru-RU" sz="2400" dirty="0"/>
              <a:t> </a:t>
            </a:r>
            <a:r>
              <a:rPr lang="ru-RU" sz="2400" dirty="0" err="1"/>
              <a:t>дозалардан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 smtClean="0"/>
              <a:t>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артық</a:t>
            </a:r>
            <a:r>
              <a:rPr lang="ru-RU" sz="2400" dirty="0" smtClean="0"/>
              <a:t> </a:t>
            </a:r>
            <a:r>
              <a:rPr lang="ru-RU" sz="2400" dirty="0" err="1"/>
              <a:t>дозаларда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байқалады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Тек </a:t>
            </a:r>
            <a:r>
              <a:rPr lang="ru-RU" sz="2400" dirty="0" err="1"/>
              <a:t>қана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аминқышқылында</a:t>
            </a:r>
            <a:r>
              <a:rPr lang="ru-RU" sz="2400" dirty="0"/>
              <a:t> </a:t>
            </a:r>
            <a:r>
              <a:rPr lang="ru-RU" sz="2400" dirty="0" err="1" smtClean="0"/>
              <a:t>соншалық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жоғары</a:t>
            </a:r>
            <a:r>
              <a:rPr lang="ru-RU" sz="2400" dirty="0" smtClean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 </a:t>
            </a:r>
            <a:r>
              <a:rPr lang="ru-RU" sz="2400" dirty="0" err="1"/>
              <a:t>дозамен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еткенде</a:t>
            </a:r>
            <a:r>
              <a:rPr lang="ru-RU" sz="2400" dirty="0"/>
              <a:t> </a:t>
            </a:r>
            <a:r>
              <a:rPr lang="ru-RU" sz="2400" dirty="0" err="1"/>
              <a:t>кәдімгідей</a:t>
            </a:r>
            <a:r>
              <a:rPr lang="ru-RU" sz="2400" dirty="0"/>
              <a:t> </a:t>
            </a:r>
            <a:r>
              <a:rPr lang="ru-RU" sz="2400" dirty="0" err="1"/>
              <a:t>өзгерістер</a:t>
            </a:r>
            <a:r>
              <a:rPr lang="ru-RU" sz="2400" dirty="0"/>
              <a:t> </a:t>
            </a:r>
            <a:r>
              <a:rPr lang="ru-RU" sz="2400" dirty="0" err="1"/>
              <a:t>байқалады</a:t>
            </a:r>
            <a:r>
              <a:rPr lang="ru-RU" sz="2400" dirty="0"/>
              <a:t>,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құрамында</a:t>
            </a:r>
            <a:r>
              <a:rPr lang="ru-RU" sz="2400" dirty="0" smtClean="0"/>
              <a:t> </a:t>
            </a:r>
            <a:r>
              <a:rPr lang="ru-RU" sz="2400" dirty="0" err="1"/>
              <a:t>күкірті</a:t>
            </a:r>
            <a:r>
              <a:rPr lang="ru-RU" sz="2400" dirty="0"/>
              <a:t> бар цистеин </a:t>
            </a:r>
            <a:r>
              <a:rPr lang="ru-RU" sz="2400" dirty="0" err="1"/>
              <a:t>аминқышқылы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81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i="1" dirty="0" smtClean="0"/>
              <a:t>Белоктарға әсері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327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err="1" smtClean="0"/>
              <a:t>Белоктардың</a:t>
            </a:r>
            <a:r>
              <a:rPr lang="ru-RU" sz="2400" dirty="0" smtClean="0"/>
              <a:t> </a:t>
            </a:r>
            <a:r>
              <a:rPr lang="ru-RU" sz="2400" dirty="0" err="1"/>
              <a:t>денатурациясы</a:t>
            </a:r>
            <a:r>
              <a:rPr lang="ru-RU" sz="2400" dirty="0"/>
              <a:t> тек </a:t>
            </a:r>
            <a:r>
              <a:rPr lang="ru-RU" sz="2400" dirty="0" err="1"/>
              <a:t>қана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дозаларда</a:t>
            </a:r>
            <a:r>
              <a:rPr lang="ru-RU" sz="2400" dirty="0"/>
              <a:t> (</a:t>
            </a:r>
            <a:r>
              <a:rPr lang="ru-RU" sz="2400" dirty="0" err="1"/>
              <a:t>өлімге</a:t>
            </a:r>
            <a:r>
              <a:rPr lang="ru-RU" sz="2400" dirty="0"/>
              <a:t> </a:t>
            </a:r>
            <a:r>
              <a:rPr lang="ru-RU" sz="2400" dirty="0" err="1" smtClean="0"/>
              <a:t>ұшырататын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дозалардан</a:t>
            </a:r>
            <a:r>
              <a:rPr lang="ru-RU" sz="2400" dirty="0" smtClean="0"/>
              <a:t> </a:t>
            </a:r>
            <a:r>
              <a:rPr lang="ru-RU" sz="2400" dirty="0" err="1"/>
              <a:t>жүзден</a:t>
            </a:r>
            <a:r>
              <a:rPr lang="ru-RU" sz="2400" dirty="0"/>
              <a:t> аса </a:t>
            </a:r>
            <a:r>
              <a:rPr lang="ru-RU" sz="2400" dirty="0" err="1"/>
              <a:t>артық</a:t>
            </a:r>
            <a:r>
              <a:rPr lang="ru-RU" sz="2400" dirty="0"/>
              <a:t>) </a:t>
            </a:r>
            <a:r>
              <a:rPr lang="ru-RU" sz="2400" dirty="0" err="1"/>
              <a:t>байқалуы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 </a:t>
            </a:r>
            <a:r>
              <a:rPr lang="ru-RU" sz="2400" dirty="0" err="1"/>
              <a:t>Мысалы</a:t>
            </a:r>
            <a:r>
              <a:rPr lang="ru-RU" sz="2400" dirty="0"/>
              <a:t>, </a:t>
            </a:r>
            <a:r>
              <a:rPr lang="ru-RU" sz="2400" b="1" i="1" dirty="0" err="1" smtClean="0"/>
              <a:t>сарысуы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альбумині</a:t>
            </a:r>
            <a:r>
              <a:rPr lang="ru-RU" sz="2400" b="1" i="1" dirty="0" smtClean="0"/>
              <a:t> </a:t>
            </a:r>
            <a:r>
              <a:rPr lang="ru-RU" sz="2400" b="1" i="1" dirty="0"/>
              <a:t>0,07 % </a:t>
            </a:r>
            <a:r>
              <a:rPr lang="ru-RU" sz="2400" b="1" i="1" dirty="0" err="1"/>
              <a:t>ерітіндісі</a:t>
            </a:r>
            <a:r>
              <a:rPr lang="ru-RU" sz="2400" b="1" i="1" dirty="0"/>
              <a:t> денатурация 72 000 р </a:t>
            </a:r>
            <a:r>
              <a:rPr lang="ru-RU" sz="2400" b="1" i="1" dirty="0" err="1"/>
              <a:t>дозада</a:t>
            </a:r>
            <a:r>
              <a:rPr lang="ru-RU" sz="2400" b="1" i="1" dirty="0"/>
              <a:t> </a:t>
            </a:r>
            <a:r>
              <a:rPr lang="ru-RU" sz="2400" b="1" i="1" dirty="0" err="1"/>
              <a:t>ғана</a:t>
            </a:r>
            <a:r>
              <a:rPr lang="ru-RU" sz="2400" b="1" i="1" dirty="0"/>
              <a:t> </a:t>
            </a:r>
            <a:r>
              <a:rPr lang="ru-RU" sz="2400" b="1" i="1" dirty="0" err="1"/>
              <a:t>байқалады</a:t>
            </a:r>
            <a:r>
              <a:rPr lang="ru-RU" sz="2400" b="1" i="1" dirty="0"/>
              <a:t>.</a:t>
            </a:r>
          </a:p>
          <a:p>
            <a:pPr algn="just"/>
            <a:r>
              <a:rPr lang="ru-RU" sz="2400" dirty="0" err="1" smtClean="0"/>
              <a:t>Белоктарда</a:t>
            </a:r>
            <a:r>
              <a:rPr lang="ru-RU" sz="2400" dirty="0" smtClean="0"/>
              <a:t> </a:t>
            </a:r>
            <a:r>
              <a:rPr lang="ru-RU" sz="2400" dirty="0" err="1"/>
              <a:t>осыдан</a:t>
            </a:r>
            <a:r>
              <a:rPr lang="ru-RU" sz="2400" dirty="0"/>
              <a:t> </a:t>
            </a:r>
            <a:r>
              <a:rPr lang="ru-RU" sz="2400" dirty="0" err="1"/>
              <a:t>нәзіктеу</a:t>
            </a:r>
            <a:r>
              <a:rPr lang="ru-RU" sz="2400" dirty="0"/>
              <a:t> </a:t>
            </a:r>
            <a:r>
              <a:rPr lang="ru-RU" sz="2400" dirty="0" err="1"/>
              <a:t>өзгерістерді</a:t>
            </a:r>
            <a:r>
              <a:rPr lang="ru-RU" sz="2400" dirty="0"/>
              <a:t> </a:t>
            </a:r>
            <a:r>
              <a:rPr lang="ru-RU" sz="2400" dirty="0" err="1"/>
              <a:t>азырақ</a:t>
            </a:r>
            <a:r>
              <a:rPr lang="ru-RU" sz="2400" dirty="0"/>
              <a:t> </a:t>
            </a:r>
            <a:r>
              <a:rPr lang="ru-RU" sz="2400" dirty="0" err="1"/>
              <a:t>дозаларда</a:t>
            </a:r>
            <a:r>
              <a:rPr lang="ru-RU" sz="2400" dirty="0"/>
              <a:t> </a:t>
            </a:r>
            <a:r>
              <a:rPr lang="ru-RU" sz="2400" dirty="0" err="1"/>
              <a:t>байқауға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Мысалы</a:t>
            </a:r>
            <a:r>
              <a:rPr lang="ru-RU" sz="2400" dirty="0"/>
              <a:t>, </a:t>
            </a:r>
            <a:r>
              <a:rPr lang="ru-RU" sz="2400" dirty="0" err="1"/>
              <a:t>оптикалық</a:t>
            </a:r>
            <a:r>
              <a:rPr lang="ru-RU" sz="2400" dirty="0"/>
              <a:t> </a:t>
            </a:r>
            <a:r>
              <a:rPr lang="ru-RU" sz="2400" dirty="0" err="1"/>
              <a:t>қасиеттерінің</a:t>
            </a:r>
            <a:r>
              <a:rPr lang="ru-RU" sz="2400" dirty="0"/>
              <a:t>: </a:t>
            </a:r>
            <a:r>
              <a:rPr lang="ru-RU" sz="2400" dirty="0" err="1"/>
              <a:t>жұмыртқа</a:t>
            </a:r>
            <a:r>
              <a:rPr lang="ru-RU" sz="2400" dirty="0"/>
              <a:t> </a:t>
            </a:r>
            <a:r>
              <a:rPr lang="ru-RU" sz="2400" dirty="0" err="1"/>
              <a:t>альбуминінің</a:t>
            </a:r>
            <a:r>
              <a:rPr lang="ru-RU" sz="2400" dirty="0"/>
              <a:t> </a:t>
            </a:r>
            <a:r>
              <a:rPr lang="ru-RU" sz="2400" dirty="0" err="1"/>
              <a:t>жұтылу</a:t>
            </a:r>
            <a:r>
              <a:rPr lang="ru-RU" sz="2400" dirty="0"/>
              <a:t> </a:t>
            </a:r>
            <a:r>
              <a:rPr lang="ru-RU" sz="2400" dirty="0" err="1" smtClean="0"/>
              <a:t>спектрі</a:t>
            </a:r>
            <a:r>
              <a:rPr lang="ru-RU" sz="2400" dirty="0" smtClean="0"/>
              <a:t> 4300 </a:t>
            </a:r>
            <a:r>
              <a:rPr lang="ru-RU" sz="2400" dirty="0"/>
              <a:t>р </a:t>
            </a:r>
            <a:r>
              <a:rPr lang="ru-RU" sz="2400" dirty="0" err="1"/>
              <a:t>дозада</a:t>
            </a:r>
            <a:r>
              <a:rPr lang="ru-RU" sz="2400" dirty="0"/>
              <a:t> </a:t>
            </a:r>
            <a:r>
              <a:rPr lang="ru-RU" sz="2400" dirty="0" err="1"/>
              <a:t>өзгереді</a:t>
            </a:r>
            <a:r>
              <a:rPr lang="ru-RU" sz="2400" dirty="0"/>
              <a:t>. </a:t>
            </a:r>
            <a:r>
              <a:rPr lang="ru-RU" sz="2400" dirty="0" err="1" smtClean="0"/>
              <a:t>Ферменттерді</a:t>
            </a:r>
            <a:r>
              <a:rPr lang="ru-RU" sz="2400" dirty="0" smtClean="0"/>
              <a:t> (</a:t>
            </a:r>
            <a:r>
              <a:rPr lang="ru-RU" sz="2400" dirty="0" err="1" smtClean="0"/>
              <a:t>белоктар</a:t>
            </a:r>
            <a:r>
              <a:rPr lang="ru-RU" sz="2400" dirty="0" smtClean="0"/>
              <a:t>) </a:t>
            </a:r>
            <a:r>
              <a:rPr lang="ru-RU" sz="2400" dirty="0" err="1"/>
              <a:t>сәулелендіргенде</a:t>
            </a:r>
            <a:r>
              <a:rPr lang="ru-RU" sz="2400" dirty="0"/>
              <a:t> </a:t>
            </a:r>
            <a:r>
              <a:rPr lang="ru-RU" sz="2400" dirty="0" err="1" smtClean="0"/>
              <a:t>олардың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ферментативті</a:t>
            </a:r>
            <a:r>
              <a:rPr lang="ru-RU" sz="2400" dirty="0" smtClean="0"/>
              <a:t> </a:t>
            </a:r>
            <a:r>
              <a:rPr lang="ru-RU" sz="2400" dirty="0" err="1"/>
              <a:t>белсенділігі</a:t>
            </a:r>
            <a:r>
              <a:rPr lang="ru-RU" sz="2400" dirty="0"/>
              <a:t> </a:t>
            </a:r>
            <a:r>
              <a:rPr lang="ru-RU" sz="2400" dirty="0" err="1"/>
              <a:t>төмендейді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4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Сульфгидрильді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19256" cy="4205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err="1" smtClean="0"/>
              <a:t>Американдық</a:t>
            </a:r>
            <a:r>
              <a:rPr lang="ru-RU" sz="2400" dirty="0" smtClean="0"/>
              <a:t> </a:t>
            </a:r>
            <a:r>
              <a:rPr lang="ru-RU" sz="2400" dirty="0" err="1"/>
              <a:t>ғалым</a:t>
            </a:r>
            <a:r>
              <a:rPr lang="ru-RU" sz="2400" dirty="0"/>
              <a:t> </a:t>
            </a:r>
            <a:r>
              <a:rPr lang="ru-RU" sz="2800" b="1" i="1" dirty="0" err="1"/>
              <a:t>Баррон</a:t>
            </a:r>
            <a:r>
              <a:rPr lang="ru-RU" sz="2800" b="1" i="1" dirty="0"/>
              <a:t> </a:t>
            </a:r>
            <a:r>
              <a:rPr lang="ru-RU" sz="2800" b="1" i="1" dirty="0" err="1"/>
              <a:t>теориясы</a:t>
            </a:r>
            <a:r>
              <a:rPr lang="ru-RU" sz="2800" b="1" i="1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en-US" sz="2400" dirty="0"/>
              <a:t>SH-</a:t>
            </a:r>
            <a:r>
              <a:rPr lang="ru-RU" sz="2400" dirty="0" err="1"/>
              <a:t>топтарға</a:t>
            </a:r>
            <a:r>
              <a:rPr lang="ru-RU" sz="2400" dirty="0"/>
              <a:t> </a:t>
            </a:r>
            <a:r>
              <a:rPr lang="ru-RU" sz="2400" dirty="0" err="1" smtClean="0"/>
              <a:t>байланысты</a:t>
            </a:r>
            <a:r>
              <a:rPr lang="ru-RU" sz="2400" dirty="0" smtClean="0"/>
              <a:t> </a:t>
            </a:r>
            <a:r>
              <a:rPr lang="ru-RU" sz="2400" dirty="0" err="1" smtClean="0"/>
              <a:t>ақуыздардың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сульфгидрильді</a:t>
            </a:r>
            <a:r>
              <a:rPr lang="ru-RU" sz="2400" dirty="0"/>
              <a:t> </a:t>
            </a:r>
            <a:r>
              <a:rPr lang="ru-RU" sz="2400" dirty="0" err="1"/>
              <a:t>ферменттердің</a:t>
            </a:r>
            <a:r>
              <a:rPr lang="ru-RU" sz="2400" dirty="0"/>
              <a:t>) </a:t>
            </a:r>
            <a:r>
              <a:rPr lang="ru-RU" sz="2400" dirty="0" err="1"/>
              <a:t>радиосезімталдығы</a:t>
            </a:r>
            <a:r>
              <a:rPr lang="ru-RU" sz="2400" dirty="0"/>
              <a:t> </a:t>
            </a:r>
            <a:r>
              <a:rPr lang="ru-RU" sz="2400" dirty="0" err="1" smtClean="0"/>
              <a:t>жоғары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/>
              <a:t>. </a:t>
            </a:r>
            <a:r>
              <a:rPr lang="ru-RU" sz="2400" dirty="0" err="1"/>
              <a:t>Сульфгидрильді</a:t>
            </a:r>
            <a:r>
              <a:rPr lang="ru-RU" sz="2400" dirty="0"/>
              <a:t> </a:t>
            </a:r>
            <a:r>
              <a:rPr lang="ru-RU" sz="2400" dirty="0" err="1"/>
              <a:t>ферменттердің</a:t>
            </a:r>
            <a:r>
              <a:rPr lang="ru-RU" sz="2400" dirty="0"/>
              <a:t> </a:t>
            </a:r>
            <a:r>
              <a:rPr lang="ru-RU" sz="2400" dirty="0" err="1"/>
              <a:t>көбісі</a:t>
            </a:r>
            <a:r>
              <a:rPr lang="ru-RU" sz="2400" dirty="0"/>
              <a:t> </a:t>
            </a:r>
            <a:r>
              <a:rPr lang="ru-RU" sz="2400" dirty="0" err="1"/>
              <a:t>жасушаның</a:t>
            </a:r>
            <a:r>
              <a:rPr lang="ru-RU" sz="2400" dirty="0"/>
              <a:t> </a:t>
            </a:r>
            <a:r>
              <a:rPr lang="ru-RU" sz="2400" dirty="0" err="1"/>
              <a:t>тыныс</a:t>
            </a:r>
            <a:r>
              <a:rPr lang="ru-RU" sz="2400" dirty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процестеріне</a:t>
            </a:r>
            <a:r>
              <a:rPr lang="ru-RU" sz="2400" dirty="0" smtClean="0"/>
              <a:t> </a:t>
            </a:r>
            <a:r>
              <a:rPr lang="ru-RU" sz="2400" dirty="0" err="1"/>
              <a:t>қатысты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800" b="1" i="1" dirty="0" smtClean="0"/>
              <a:t>Миозин </a:t>
            </a:r>
            <a:r>
              <a:rPr lang="ru-RU" sz="2400" dirty="0"/>
              <a:t>(</a:t>
            </a:r>
            <a:r>
              <a:rPr lang="ru-RU" sz="2400" dirty="0" err="1"/>
              <a:t>бұлшық</a:t>
            </a:r>
            <a:r>
              <a:rPr lang="ru-RU" sz="2400" dirty="0"/>
              <a:t> </a:t>
            </a:r>
            <a:r>
              <a:rPr lang="ru-RU" sz="2400" dirty="0" err="1"/>
              <a:t>еттің</a:t>
            </a:r>
            <a:r>
              <a:rPr lang="ru-RU" sz="2400" dirty="0"/>
              <a:t> </a:t>
            </a:r>
            <a:r>
              <a:rPr lang="ru-RU" sz="2400" dirty="0" err="1"/>
              <a:t>жиырылу</a:t>
            </a:r>
            <a:r>
              <a:rPr lang="ru-RU" sz="2400" dirty="0"/>
              <a:t> </a:t>
            </a:r>
            <a:r>
              <a:rPr lang="ru-RU" sz="2400" dirty="0" err="1"/>
              <a:t>ақуызы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фермент</a:t>
            </a:r>
            <a:r>
              <a:rPr lang="ru-RU" sz="2400" dirty="0" smtClean="0"/>
              <a:t>) </a:t>
            </a:r>
            <a:r>
              <a:rPr lang="ru-RU" sz="2400" dirty="0" err="1" smtClean="0"/>
              <a:t>сульфгидрильді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белоктар</a:t>
            </a:r>
            <a:r>
              <a:rPr lang="ru-RU" sz="2400" dirty="0" smtClean="0"/>
              <a:t> </a:t>
            </a:r>
            <a:r>
              <a:rPr lang="ru-RU" sz="2400" dirty="0" err="1"/>
              <a:t>қатарына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r>
              <a:rPr lang="ru-RU" sz="2400" dirty="0"/>
              <a:t>, миозин </a:t>
            </a:r>
            <a:r>
              <a:rPr lang="ru-RU" sz="2800" b="1" i="1" dirty="0"/>
              <a:t>10 р </a:t>
            </a:r>
            <a:r>
              <a:rPr lang="ru-RU" sz="2800" b="1" i="1" dirty="0" err="1"/>
              <a:t>ғана</a:t>
            </a:r>
            <a:r>
              <a:rPr lang="ru-RU" sz="2800" b="1" i="1" dirty="0"/>
              <a:t> </a:t>
            </a:r>
            <a:r>
              <a:rPr lang="ru-RU" sz="2800" b="1" i="1" dirty="0" err="1"/>
              <a:t>дозада</a:t>
            </a:r>
            <a:r>
              <a:rPr lang="ru-RU" sz="2800" b="1" i="1" dirty="0"/>
              <a:t> 10</a:t>
            </a:r>
            <a:r>
              <a:rPr lang="ru-RU" sz="2800" b="1" i="1" dirty="0" smtClean="0"/>
              <a:t>%-</a:t>
            </a:r>
            <a:r>
              <a:rPr lang="ru-RU" sz="2800" b="1" i="1" dirty="0" err="1" smtClean="0"/>
              <a:t>ға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белсенділігін</a:t>
            </a:r>
            <a:r>
              <a:rPr lang="ru-RU" sz="2800" b="1" i="1" dirty="0"/>
              <a:t> </a:t>
            </a:r>
            <a:r>
              <a:rPr lang="ru-RU" sz="2800" b="1" i="1" dirty="0" err="1"/>
              <a:t>жояды</a:t>
            </a:r>
            <a:r>
              <a:rPr lang="ru-RU" sz="2800" b="1" i="1" dirty="0"/>
              <a:t>. </a:t>
            </a:r>
            <a:r>
              <a:rPr lang="ru-RU" sz="2800" b="1" i="1" dirty="0" err="1" smtClean="0"/>
              <a:t>Фосфоглицеральдегид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дегидрогеназа</a:t>
            </a:r>
            <a:r>
              <a:rPr lang="ru-RU" sz="2800" b="1" i="1" dirty="0" smtClean="0"/>
              <a:t> </a:t>
            </a:r>
            <a:r>
              <a:rPr lang="ru-RU" sz="2800" b="1" i="1" dirty="0"/>
              <a:t>100 р </a:t>
            </a:r>
            <a:r>
              <a:rPr lang="ru-RU" sz="2800" b="1" i="1" dirty="0" err="1" smtClean="0"/>
              <a:t>дозада</a:t>
            </a:r>
            <a:r>
              <a:rPr lang="ru-RU" sz="2800" b="1" i="1" dirty="0" smtClean="0"/>
              <a:t> 21</a:t>
            </a:r>
            <a:r>
              <a:rPr lang="ru-RU" sz="2800" b="1" i="1" dirty="0"/>
              <a:t>%-</a:t>
            </a:r>
            <a:r>
              <a:rPr lang="ru-RU" sz="2800" b="1" i="1" dirty="0" err="1"/>
              <a:t>ға</a:t>
            </a:r>
            <a:r>
              <a:rPr lang="ru-RU" sz="2800" b="1" i="1" dirty="0"/>
              <a:t> </a:t>
            </a:r>
            <a:r>
              <a:rPr lang="ru-RU" sz="2800" b="1" i="1" dirty="0" err="1"/>
              <a:t>белсенділігін</a:t>
            </a:r>
            <a:r>
              <a:rPr lang="ru-RU" sz="2800" b="1" i="1" dirty="0"/>
              <a:t> </a:t>
            </a:r>
            <a:r>
              <a:rPr lang="ru-RU" sz="2800" b="1" i="1" dirty="0" err="1"/>
              <a:t>жояды</a:t>
            </a:r>
            <a:r>
              <a:rPr lang="ru-RU" sz="2800" b="1" i="1" dirty="0"/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5823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err="1" smtClean="0"/>
              <a:t>Полисахаридтерге</a:t>
            </a:r>
            <a:r>
              <a:rPr lang="ru-RU" sz="3600" b="1" dirty="0" smtClean="0"/>
              <a:t> </a:t>
            </a:r>
            <a:r>
              <a:rPr lang="ru-RU" sz="3600" b="1" dirty="0"/>
              <a:t>(крахмал, гликоген, целлюлоза </a:t>
            </a:r>
            <a:r>
              <a:rPr lang="ru-RU" sz="3600" b="1" dirty="0" err="1"/>
              <a:t>және</a:t>
            </a:r>
            <a:r>
              <a:rPr lang="ru-RU" sz="3600" b="1" dirty="0"/>
              <a:t> </a:t>
            </a:r>
            <a:r>
              <a:rPr lang="ru-RU" sz="3600" b="1" dirty="0" err="1"/>
              <a:t>т.б</a:t>
            </a:r>
            <a:r>
              <a:rPr lang="ru-RU" sz="3600" b="1" dirty="0" smtClean="0"/>
              <a:t>.) </a:t>
            </a:r>
            <a:r>
              <a:rPr lang="ru-RU" sz="3600" b="1" dirty="0" err="1" smtClean="0"/>
              <a:t>әсері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2708920"/>
            <a:ext cx="8280920" cy="29523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err="1" smtClean="0"/>
              <a:t>полисахаридтердің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молекулалары</a:t>
            </a:r>
            <a:r>
              <a:rPr lang="ru-RU" sz="2800" b="1" i="1" dirty="0"/>
              <a:t> </a:t>
            </a:r>
            <a:r>
              <a:rPr lang="ru-RU" sz="2800" b="1" i="1" dirty="0" err="1"/>
              <a:t>бірнеше</a:t>
            </a:r>
            <a:r>
              <a:rPr lang="ru-RU" sz="2800" b="1" i="1" dirty="0"/>
              <a:t> миллион рад </a:t>
            </a:r>
            <a:r>
              <a:rPr lang="ru-RU" sz="2800" b="1" i="1" dirty="0" err="1"/>
              <a:t>дозалардың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әсерінен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ғана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өзгереді</a:t>
            </a:r>
            <a:r>
              <a:rPr lang="ru-RU" sz="2800" b="1" i="1" dirty="0"/>
              <a:t>. </a:t>
            </a:r>
            <a:endParaRPr lang="ru-RU" sz="2800" b="1" i="1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Бірақ</a:t>
            </a:r>
            <a:r>
              <a:rPr lang="ru-RU" sz="2400" dirty="0" smtClean="0"/>
              <a:t> </a:t>
            </a:r>
            <a:r>
              <a:rPr lang="ru-RU" sz="2400" dirty="0" err="1"/>
              <a:t>күрделі</a:t>
            </a:r>
            <a:r>
              <a:rPr lang="ru-RU" sz="2400" dirty="0"/>
              <a:t> </a:t>
            </a:r>
            <a:r>
              <a:rPr lang="ru-RU" sz="2400" dirty="0" err="1" smtClean="0"/>
              <a:t>полисахаридтердің</a:t>
            </a:r>
            <a:r>
              <a:rPr lang="ru-RU" sz="2400" dirty="0" smtClean="0"/>
              <a:t> </a:t>
            </a:r>
            <a:r>
              <a:rPr lang="ru-RU" sz="2400" dirty="0" err="1"/>
              <a:t>бірі</a:t>
            </a:r>
            <a:r>
              <a:rPr lang="ru-RU" sz="2400" dirty="0"/>
              <a:t> – </a:t>
            </a:r>
            <a:r>
              <a:rPr lang="ru-RU" sz="2800" b="1" i="1" dirty="0" err="1"/>
              <a:t>гиалурон</a:t>
            </a:r>
            <a:r>
              <a:rPr lang="ru-RU" sz="2800" b="1" i="1" dirty="0"/>
              <a:t> </a:t>
            </a:r>
            <a:r>
              <a:rPr lang="ru-RU" sz="2800" b="1" i="1" dirty="0" err="1"/>
              <a:t>қышқылы</a:t>
            </a:r>
            <a:r>
              <a:rPr lang="ru-RU" sz="2800" b="1" i="1" dirty="0"/>
              <a:t>, 10 </a:t>
            </a:r>
            <a:r>
              <a:rPr lang="ru-RU" sz="2800" b="1" i="1" dirty="0" smtClean="0"/>
              <a:t>Гр </a:t>
            </a:r>
            <a:r>
              <a:rPr lang="ru-RU" sz="2800" b="1" i="1" dirty="0" err="1" smtClean="0"/>
              <a:t>дозада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құрылысын</a:t>
            </a:r>
            <a:r>
              <a:rPr lang="ru-RU" sz="2800" b="1" i="1" dirty="0"/>
              <a:t> </a:t>
            </a:r>
            <a:r>
              <a:rPr lang="ru-RU" sz="2800" b="1" i="1" dirty="0" err="1"/>
              <a:t>өзгертеді</a:t>
            </a:r>
            <a:r>
              <a:rPr lang="ru-RU" sz="2400" dirty="0"/>
              <a:t> (</a:t>
            </a:r>
            <a:r>
              <a:rPr lang="ru-RU" sz="2400" dirty="0" err="1"/>
              <a:t>тұтқырлығынан</a:t>
            </a:r>
            <a:r>
              <a:rPr lang="ru-RU" sz="2400" dirty="0"/>
              <a:t> </a:t>
            </a:r>
            <a:r>
              <a:rPr lang="ru-RU" sz="2400" dirty="0" err="1"/>
              <a:t>байқауға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587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/>
              <a:t>ДНҚ </a:t>
            </a:r>
            <a:r>
              <a:rPr lang="ru-RU" b="1" i="1" dirty="0" err="1"/>
              <a:t>және</a:t>
            </a:r>
            <a:r>
              <a:rPr lang="ru-RU" b="1" i="1" dirty="0"/>
              <a:t> </a:t>
            </a:r>
            <a:r>
              <a:rPr lang="ru-RU" b="1" i="1" dirty="0" smtClean="0"/>
              <a:t>РНҚ-на </a:t>
            </a:r>
            <a:r>
              <a:rPr lang="ru-RU" b="1" i="1" dirty="0" err="1" smtClean="0"/>
              <a:t>әсері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772816"/>
            <a:ext cx="8291264" cy="41044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/>
              <a:t>Нуклеин </a:t>
            </a:r>
            <a:r>
              <a:rPr lang="ru-RU" sz="2400" dirty="0" err="1" smtClean="0"/>
              <a:t>қышқылдарына</a:t>
            </a:r>
            <a:r>
              <a:rPr lang="ru-RU" sz="2400" dirty="0" smtClean="0"/>
              <a:t> </a:t>
            </a:r>
            <a:r>
              <a:rPr lang="ru-RU" sz="2400" dirty="0" err="1"/>
              <a:t>иондаушы</a:t>
            </a:r>
            <a:r>
              <a:rPr lang="ru-RU" sz="2400" dirty="0"/>
              <a:t> </a:t>
            </a:r>
            <a:r>
              <a:rPr lang="ru-RU" sz="2400" dirty="0" err="1"/>
              <a:t>сәулелердің</a:t>
            </a:r>
            <a:r>
              <a:rPr lang="ru-RU" sz="2400" dirty="0"/>
              <a:t> </a:t>
            </a:r>
            <a:r>
              <a:rPr lang="ru-RU" sz="2400" dirty="0" err="1" smtClean="0"/>
              <a:t>әсерінің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көрсеткіштері</a:t>
            </a:r>
            <a:r>
              <a:rPr lang="ru-RU" sz="2400" dirty="0" smtClean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800" b="1" i="1" dirty="0" smtClean="0"/>
              <a:t>физико-</a:t>
            </a:r>
            <a:r>
              <a:rPr lang="ru-RU" sz="2800" b="1" i="1" dirty="0" err="1" smtClean="0"/>
              <a:t>химиялық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қасиеттердің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өзгеруі</a:t>
            </a:r>
            <a:r>
              <a:rPr lang="ru-RU" sz="2400" dirty="0" err="1" smtClean="0"/>
              <a:t>н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пайдаланады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молекулалық</a:t>
            </a:r>
            <a:r>
              <a:rPr lang="ru-RU" sz="2400" dirty="0"/>
              <a:t> </a:t>
            </a:r>
            <a:r>
              <a:rPr lang="ru-RU" sz="2400" dirty="0" err="1"/>
              <a:t>салмағы</a:t>
            </a:r>
            <a:r>
              <a:rPr lang="ru-RU" sz="2400" dirty="0"/>
              <a:t>, </a:t>
            </a:r>
            <a:r>
              <a:rPr lang="ru-RU" sz="2400" dirty="0" err="1"/>
              <a:t>тұтқырлығы</a:t>
            </a:r>
            <a:r>
              <a:rPr lang="ru-RU" sz="2400" dirty="0"/>
              <a:t>, УК-</a:t>
            </a:r>
            <a:r>
              <a:rPr lang="ru-RU" sz="2400" dirty="0" err="1"/>
              <a:t>сәулелердің</a:t>
            </a:r>
            <a:r>
              <a:rPr lang="ru-RU" sz="2400" dirty="0"/>
              <a:t> </a:t>
            </a:r>
            <a:r>
              <a:rPr lang="ru-RU" sz="2400" dirty="0" err="1" smtClean="0"/>
              <a:t>жұтылуы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/>
              <a:t>т.б</a:t>
            </a:r>
            <a:r>
              <a:rPr lang="ru-RU" sz="2400" dirty="0"/>
              <a:t>.).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Иондаушы</a:t>
            </a:r>
            <a:r>
              <a:rPr lang="ru-RU" sz="2400" dirty="0" smtClean="0"/>
              <a:t> </a:t>
            </a:r>
            <a:r>
              <a:rPr lang="ru-RU" sz="2400" dirty="0"/>
              <a:t>радиация </a:t>
            </a:r>
            <a:r>
              <a:rPr lang="ru-RU" sz="2400" dirty="0" err="1"/>
              <a:t>әсерінен</a:t>
            </a:r>
            <a:r>
              <a:rPr lang="ru-RU" sz="2400" dirty="0"/>
              <a:t> </a:t>
            </a:r>
            <a:r>
              <a:rPr lang="ru-RU" sz="2800" b="1" i="1" dirty="0" err="1" smtClean="0"/>
              <a:t>бір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жіпшелік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үзілулер</a:t>
            </a:r>
            <a:r>
              <a:rPr lang="ru-RU" sz="2800" b="1" i="1" dirty="0"/>
              <a:t> </a:t>
            </a:r>
            <a:r>
              <a:rPr lang="ru-RU" sz="2400" dirty="0"/>
              <a:t>(</a:t>
            </a:r>
            <a:r>
              <a:rPr lang="ru-RU" sz="2400" dirty="0" err="1" smtClean="0"/>
              <a:t>тұтқырлығы</a:t>
            </a:r>
            <a:r>
              <a:rPr lang="ru-RU" sz="2400" dirty="0" smtClean="0"/>
              <a:t> </a:t>
            </a:r>
            <a:r>
              <a:rPr lang="ru-RU" sz="2400" dirty="0" err="1" smtClean="0"/>
              <a:t>өзгереді</a:t>
            </a:r>
            <a:r>
              <a:rPr lang="ru-RU" sz="2400" dirty="0"/>
              <a:t>), </a:t>
            </a:r>
            <a:r>
              <a:rPr lang="ru-RU" sz="2800" b="1" i="1" dirty="0" err="1" smtClean="0"/>
              <a:t>екі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жіпшелік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үзілулер</a:t>
            </a:r>
            <a:r>
              <a:rPr lang="ru-RU" sz="2800" b="1" i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центрифугада</a:t>
            </a:r>
            <a:r>
              <a:rPr lang="ru-RU" sz="2400" dirty="0"/>
              <a:t> </a:t>
            </a:r>
            <a:r>
              <a:rPr lang="ru-RU" sz="2400" dirty="0" err="1"/>
              <a:t>тұнбаға</a:t>
            </a:r>
            <a:r>
              <a:rPr lang="ru-RU" sz="2400" dirty="0"/>
              <a:t> </a:t>
            </a:r>
            <a:r>
              <a:rPr lang="ru-RU" sz="2400" dirty="0" err="1"/>
              <a:t>түсу</a:t>
            </a:r>
            <a:r>
              <a:rPr lang="ru-RU" sz="2400" dirty="0"/>
              <a:t> </a:t>
            </a:r>
            <a:r>
              <a:rPr lang="ru-RU" sz="2400" dirty="0" err="1" smtClean="0"/>
              <a:t>жылдамдылығы</a:t>
            </a:r>
            <a:r>
              <a:rPr lang="ru-RU" sz="2400" dirty="0" smtClean="0"/>
              <a:t> </a:t>
            </a:r>
            <a:r>
              <a:rPr lang="ru-RU" sz="2400" dirty="0" err="1" smtClean="0"/>
              <a:t>өзгереді</a:t>
            </a:r>
            <a:r>
              <a:rPr lang="ru-RU" sz="2400" dirty="0"/>
              <a:t>), </a:t>
            </a:r>
            <a:r>
              <a:rPr lang="ru-RU" sz="2800" b="1" i="1" dirty="0" err="1"/>
              <a:t>тігілулер</a:t>
            </a:r>
            <a:r>
              <a:rPr lang="ru-RU" sz="2800" b="1" i="1" dirty="0"/>
              <a:t> </a:t>
            </a:r>
            <a:r>
              <a:rPr lang="ru-RU" sz="2400" dirty="0"/>
              <a:t>(ДНҚ-ДНҚ, ДНҚ-</a:t>
            </a:r>
            <a:r>
              <a:rPr lang="ru-RU" sz="2400" dirty="0" err="1"/>
              <a:t>ақуыз</a:t>
            </a:r>
            <a:r>
              <a:rPr lang="ru-RU" sz="2400" dirty="0"/>
              <a:t>)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, </a:t>
            </a:r>
            <a:r>
              <a:rPr lang="ru-RU" sz="2400" dirty="0" err="1"/>
              <a:t>азотты</a:t>
            </a:r>
            <a:r>
              <a:rPr lang="ru-RU" sz="2400" dirty="0"/>
              <a:t> </a:t>
            </a:r>
            <a:r>
              <a:rPr lang="ru-RU" sz="2400" dirty="0" err="1" smtClean="0"/>
              <a:t>негіздеріне</a:t>
            </a:r>
            <a:r>
              <a:rPr lang="ru-RU" sz="2400" dirty="0" smtClean="0"/>
              <a:t> </a:t>
            </a:r>
            <a:r>
              <a:rPr lang="ru-RU" sz="2400" dirty="0" err="1" smtClean="0"/>
              <a:t>әсер</a:t>
            </a:r>
            <a:r>
              <a:rPr lang="ru-RU" sz="2400" dirty="0" smtClean="0"/>
              <a:t> </a:t>
            </a:r>
            <a:r>
              <a:rPr lang="ru-RU" sz="2400" dirty="0" err="1"/>
              <a:t>етуі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1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B2EB01-B91F-405B-AAF2-79987CBDC202}"/>
              </a:ext>
            </a:extLst>
          </p:cNvPr>
          <p:cNvSpPr txBox="1"/>
          <p:nvPr/>
        </p:nvSpPr>
        <p:spPr>
          <a:xfrm>
            <a:off x="179600" y="260648"/>
            <a:ext cx="8928992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539750" algn="just"/>
            <a:r>
              <a:rPr lang="ru-RU" sz="1700" dirty="0" err="1"/>
              <a:t>Радиацияның</a:t>
            </a:r>
            <a:r>
              <a:rPr lang="ru-RU" sz="1700" dirty="0"/>
              <a:t> </a:t>
            </a:r>
            <a:r>
              <a:rPr lang="ru-RU" sz="1700" dirty="0" err="1"/>
              <a:t>әсерін</a:t>
            </a:r>
            <a:r>
              <a:rPr lang="ru-RU" sz="1700" dirty="0"/>
              <a:t> </a:t>
            </a:r>
            <a:r>
              <a:rPr lang="ru-RU" sz="1700" dirty="0" err="1"/>
              <a:t>қорғаныш</a:t>
            </a:r>
            <a:r>
              <a:rPr lang="ru-RU" sz="1700" dirty="0"/>
              <a:t> </a:t>
            </a:r>
            <a:r>
              <a:rPr lang="ru-RU" sz="1700" dirty="0" err="1"/>
              <a:t>қалқанының</a:t>
            </a:r>
            <a:r>
              <a:rPr lang="ru-RU" sz="1700" dirty="0"/>
              <a:t> </a:t>
            </a:r>
            <a:r>
              <a:rPr lang="ru-RU" sz="1700" dirty="0" err="1"/>
              <a:t>рөлін</a:t>
            </a:r>
            <a:r>
              <a:rPr lang="ru-RU" sz="1700" dirty="0"/>
              <a:t> </a:t>
            </a:r>
            <a:r>
              <a:rPr lang="ru-RU" sz="1700" dirty="0" err="1"/>
              <a:t>атқаратын</a:t>
            </a:r>
            <a:r>
              <a:rPr lang="ru-RU" sz="1700" dirty="0"/>
              <a:t> </a:t>
            </a:r>
            <a:r>
              <a:rPr lang="ru-RU" sz="1700" dirty="0" err="1"/>
              <a:t>ауыр</a:t>
            </a:r>
            <a:r>
              <a:rPr lang="ru-RU" sz="1700" dirty="0"/>
              <a:t> </a:t>
            </a:r>
            <a:r>
              <a:rPr lang="ru-RU" sz="1700" dirty="0" err="1"/>
              <a:t>заттар</a:t>
            </a:r>
            <a:r>
              <a:rPr lang="ru-RU" sz="1700" dirty="0"/>
              <a:t> </a:t>
            </a:r>
            <a:r>
              <a:rPr lang="ru-RU" sz="1700" dirty="0" err="1"/>
              <a:t>әлсіретеді</a:t>
            </a:r>
            <a:r>
              <a:rPr lang="ru-RU" sz="1700" dirty="0"/>
              <a:t>. </a:t>
            </a:r>
            <a:r>
              <a:rPr lang="ru-RU" sz="1700" dirty="0" err="1"/>
              <a:t>Радиацияның</a:t>
            </a:r>
            <a:r>
              <a:rPr lang="ru-RU" sz="1700" dirty="0"/>
              <a:t> </a:t>
            </a:r>
            <a:r>
              <a:rPr lang="ru-RU" sz="1700" dirty="0" err="1"/>
              <a:t>әсерін</a:t>
            </a:r>
            <a:r>
              <a:rPr lang="ru-RU" sz="1700" dirty="0"/>
              <a:t> </a:t>
            </a:r>
            <a:r>
              <a:rPr lang="ru-RU" sz="1700" dirty="0" err="1"/>
              <a:t>келесі</a:t>
            </a:r>
            <a:r>
              <a:rPr lang="ru-RU" sz="1700" dirty="0"/>
              <a:t> </a:t>
            </a:r>
            <a:r>
              <a:rPr lang="ru-RU" sz="1700" dirty="0" err="1"/>
              <a:t>заттар</a:t>
            </a:r>
            <a:r>
              <a:rPr lang="ru-RU" sz="1700" dirty="0"/>
              <a:t> </a:t>
            </a:r>
            <a:r>
              <a:rPr lang="ru-RU" sz="1700" dirty="0" err="1"/>
              <a:t>кешіктіреді</a:t>
            </a:r>
            <a:r>
              <a:rPr lang="ru-RU" sz="1700" dirty="0"/>
              <a:t>:</a:t>
            </a:r>
          </a:p>
          <a:p>
            <a:pPr indent="539750" algn="just"/>
            <a:r>
              <a:rPr lang="ru-RU" sz="1700" dirty="0" err="1"/>
              <a:t>болат</a:t>
            </a:r>
            <a:r>
              <a:rPr lang="ru-RU" sz="1700" dirty="0"/>
              <a:t>, 13 см;</a:t>
            </a:r>
          </a:p>
          <a:p>
            <a:pPr indent="539750" algn="just"/>
            <a:r>
              <a:rPr lang="ru-RU" sz="1700" dirty="0"/>
              <a:t>су, 100 мл;</a:t>
            </a:r>
          </a:p>
          <a:p>
            <a:pPr indent="539750" algn="just"/>
            <a:r>
              <a:rPr lang="ru-RU" sz="1700" dirty="0" err="1"/>
              <a:t>кірпіш</a:t>
            </a:r>
            <a:r>
              <a:rPr lang="ru-RU" sz="1700" dirty="0"/>
              <a:t>, 40 см;</a:t>
            </a:r>
          </a:p>
          <a:p>
            <a:pPr indent="539750" algn="just"/>
            <a:r>
              <a:rPr lang="ru-RU" sz="1700" dirty="0" err="1"/>
              <a:t>қорғасын</a:t>
            </a:r>
            <a:r>
              <a:rPr lang="ru-RU" sz="1700" dirty="0"/>
              <a:t>, 8 см;</a:t>
            </a:r>
          </a:p>
          <a:p>
            <a:pPr indent="539750" algn="just"/>
            <a:r>
              <a:rPr lang="ru-RU" sz="1700" dirty="0"/>
              <a:t>бос </a:t>
            </a:r>
            <a:r>
              <a:rPr lang="ru-RU" sz="1700" dirty="0" err="1"/>
              <a:t>топырақ</a:t>
            </a:r>
            <a:r>
              <a:rPr lang="ru-RU" sz="1700" dirty="0"/>
              <a:t>, 90 см;</a:t>
            </a:r>
          </a:p>
          <a:p>
            <a:pPr indent="539750" algn="just"/>
            <a:r>
              <a:rPr lang="ru-RU" sz="1700" dirty="0" err="1"/>
              <a:t>тығыз</a:t>
            </a:r>
            <a:r>
              <a:rPr lang="ru-RU" sz="1700" dirty="0"/>
              <a:t> </a:t>
            </a:r>
            <a:r>
              <a:rPr lang="ru-RU" sz="1700" dirty="0" err="1"/>
              <a:t>топырақ</a:t>
            </a:r>
            <a:r>
              <a:rPr lang="ru-RU" sz="1700" dirty="0"/>
              <a:t>, 60 см.</a:t>
            </a:r>
          </a:p>
          <a:p>
            <a:pPr indent="539750" algn="just"/>
            <a:endParaRPr lang="ru-RU" sz="1700" dirty="0"/>
          </a:p>
          <a:p>
            <a:pPr indent="539750" algn="just"/>
            <a:r>
              <a:rPr lang="ru-RU" sz="1700" dirty="0" err="1"/>
              <a:t>Радиациялық</a:t>
            </a:r>
            <a:r>
              <a:rPr lang="ru-RU" sz="1700" dirty="0"/>
              <a:t> фоны </a:t>
            </a:r>
            <a:r>
              <a:rPr lang="ru-RU" sz="1700" dirty="0" err="1"/>
              <a:t>жоғары</a:t>
            </a:r>
            <a:r>
              <a:rPr lang="ru-RU" sz="1700" dirty="0"/>
              <a:t> </a:t>
            </a:r>
            <a:r>
              <a:rPr lang="ru-RU" sz="1700" dirty="0" err="1"/>
              <a:t>бөлмелерде</a:t>
            </a:r>
            <a:r>
              <a:rPr lang="ru-RU" sz="1700" dirty="0"/>
              <a:t> </a:t>
            </a:r>
            <a:r>
              <a:rPr lang="ru-RU" sz="1700" dirty="0" err="1"/>
              <a:t>жұмыс</a:t>
            </a:r>
            <a:r>
              <a:rPr lang="ru-RU" sz="1700" dirty="0"/>
              <a:t> </a:t>
            </a:r>
            <a:r>
              <a:rPr lang="ru-RU" sz="1700" dirty="0" err="1"/>
              <a:t>істейтін</a:t>
            </a:r>
            <a:r>
              <a:rPr lang="ru-RU" sz="1700" dirty="0"/>
              <a:t> </a:t>
            </a:r>
            <a:r>
              <a:rPr lang="ru-RU" sz="1700" dirty="0" err="1"/>
              <a:t>адамдар</a:t>
            </a:r>
            <a:r>
              <a:rPr lang="ru-RU" sz="1700" dirty="0"/>
              <a:t> </a:t>
            </a:r>
            <a:r>
              <a:rPr lang="ru-RU" sz="1700" dirty="0" err="1"/>
              <a:t>үшін</a:t>
            </a:r>
            <a:r>
              <a:rPr lang="ru-RU" sz="1700" dirty="0"/>
              <a:t> </a:t>
            </a:r>
            <a:r>
              <a:rPr lang="ru-RU" sz="1700" dirty="0" err="1"/>
              <a:t>тиісті</a:t>
            </a:r>
            <a:r>
              <a:rPr lang="ru-RU" sz="1700" dirty="0"/>
              <a:t> «</a:t>
            </a:r>
            <a:r>
              <a:rPr lang="ru-RU" sz="1700" dirty="0" err="1"/>
              <a:t>жабдықсыз</a:t>
            </a:r>
            <a:r>
              <a:rPr lang="ru-RU" sz="1700" dirty="0"/>
              <a:t>» болу </a:t>
            </a:r>
            <a:r>
              <a:rPr lang="ru-RU" sz="1700" dirty="0" err="1"/>
              <a:t>қауіпті</a:t>
            </a:r>
            <a:r>
              <a:rPr lang="ru-RU" sz="1700" dirty="0"/>
              <a:t>. </a:t>
            </a:r>
            <a:r>
              <a:rPr lang="ru-RU" sz="1700" dirty="0" err="1"/>
              <a:t>Радиациядан</a:t>
            </a:r>
            <a:r>
              <a:rPr lang="ru-RU" sz="1700" dirty="0"/>
              <a:t> </a:t>
            </a:r>
            <a:r>
              <a:rPr lang="ru-RU" sz="1700" dirty="0" err="1"/>
              <a:t>қорғау</a:t>
            </a:r>
            <a:r>
              <a:rPr lang="ru-RU" sz="1700" dirty="0"/>
              <a:t> </a:t>
            </a:r>
            <a:r>
              <a:rPr lang="ru-RU" sz="1700" dirty="0" err="1"/>
              <a:t>әдістері</a:t>
            </a:r>
            <a:r>
              <a:rPr lang="ru-RU" sz="1700" dirty="0"/>
              <a:t> </a:t>
            </a:r>
            <a:r>
              <a:rPr lang="ru-RU" sz="1700" dirty="0" err="1"/>
              <a:t>ретінде</a:t>
            </a:r>
            <a:r>
              <a:rPr lang="ru-RU" sz="1700" dirty="0"/>
              <a:t> </a:t>
            </a:r>
            <a:r>
              <a:rPr lang="ru-RU" sz="1700" dirty="0" err="1"/>
              <a:t>иондаушы</a:t>
            </a:r>
            <a:r>
              <a:rPr lang="ru-RU" sz="1700" dirty="0"/>
              <a:t> </a:t>
            </a:r>
            <a:r>
              <a:rPr lang="ru-RU" sz="1700" dirty="0" err="1"/>
              <a:t>сәулеленуді</a:t>
            </a:r>
            <a:r>
              <a:rPr lang="ru-RU" sz="1700" dirty="0"/>
              <a:t> </a:t>
            </a:r>
            <a:r>
              <a:rPr lang="ru-RU" sz="1700" dirty="0" err="1"/>
              <a:t>блоктайтын</a:t>
            </a:r>
            <a:r>
              <a:rPr lang="ru-RU" sz="1700" dirty="0"/>
              <a:t> </a:t>
            </a:r>
            <a:r>
              <a:rPr lang="ru-RU" sz="1700" dirty="0" err="1"/>
              <a:t>арнайы</a:t>
            </a:r>
            <a:r>
              <a:rPr lang="ru-RU" sz="1700" dirty="0"/>
              <a:t> </a:t>
            </a:r>
            <a:r>
              <a:rPr lang="ru-RU" sz="1700" dirty="0" err="1"/>
              <a:t>жасалған</a:t>
            </a:r>
            <a:r>
              <a:rPr lang="ru-RU" sz="1700" dirty="0"/>
              <a:t> </a:t>
            </a:r>
            <a:r>
              <a:rPr lang="ru-RU" sz="1700" dirty="0" err="1"/>
              <a:t>қалқандар</a:t>
            </a:r>
            <a:r>
              <a:rPr lang="ru-RU" sz="1700" dirty="0"/>
              <a:t> </a:t>
            </a:r>
            <a:r>
              <a:rPr lang="ru-RU" sz="1700" dirty="0" err="1"/>
              <a:t>және</a:t>
            </a:r>
            <a:r>
              <a:rPr lang="ru-RU" sz="1700" dirty="0"/>
              <a:t> </a:t>
            </a:r>
            <a:r>
              <a:rPr lang="ru-RU" sz="1700" dirty="0" err="1"/>
              <a:t>радиациялық</a:t>
            </a:r>
            <a:r>
              <a:rPr lang="ru-RU" sz="1700" dirty="0"/>
              <a:t> </a:t>
            </a:r>
            <a:r>
              <a:rPr lang="ru-RU" sz="1700" dirty="0" err="1"/>
              <a:t>костюмдер</a:t>
            </a:r>
            <a:r>
              <a:rPr lang="ru-RU" sz="1700" dirty="0"/>
              <a:t> бар.</a:t>
            </a:r>
          </a:p>
          <a:p>
            <a:pPr indent="539750" algn="just"/>
            <a:r>
              <a:rPr lang="ru-RU" sz="1700" dirty="0" err="1"/>
              <a:t>Мысалы</a:t>
            </a:r>
            <a:r>
              <a:rPr lang="ru-RU" sz="1700" dirty="0"/>
              <a:t>, </a:t>
            </a:r>
            <a:r>
              <a:rPr lang="ru-RU" sz="1700" dirty="0" err="1"/>
              <a:t>сыртқы</a:t>
            </a:r>
            <a:r>
              <a:rPr lang="ru-RU" sz="1700" dirty="0"/>
              <a:t> </a:t>
            </a:r>
            <a:r>
              <a:rPr lang="ru-RU" sz="1700" dirty="0" err="1"/>
              <a:t>әсерге</a:t>
            </a:r>
            <a:r>
              <a:rPr lang="ru-RU" sz="1700" dirty="0"/>
              <a:t> </a:t>
            </a:r>
            <a:r>
              <a:rPr lang="ru-RU" sz="1700" dirty="0" err="1"/>
              <a:t>ұшырағанда</a:t>
            </a:r>
            <a:r>
              <a:rPr lang="ru-RU" sz="1700" dirty="0"/>
              <a:t> альфа-</a:t>
            </a:r>
            <a:r>
              <a:rPr lang="ru-RU" sz="1700" dirty="0" err="1"/>
              <a:t>сәулелену</a:t>
            </a:r>
            <a:r>
              <a:rPr lang="ru-RU" sz="1700" dirty="0"/>
              <a:t> </a:t>
            </a:r>
            <a:r>
              <a:rPr lang="ru-RU" sz="1700" dirty="0" err="1"/>
              <a:t>теріге</a:t>
            </a:r>
            <a:r>
              <a:rPr lang="ru-RU" sz="1700" dirty="0"/>
              <a:t> </a:t>
            </a:r>
            <a:r>
              <a:rPr lang="ru-RU" sz="1700" dirty="0" err="1"/>
              <a:t>ғана</a:t>
            </a:r>
            <a:r>
              <a:rPr lang="ru-RU" sz="1700" dirty="0"/>
              <a:t> </a:t>
            </a:r>
            <a:r>
              <a:rPr lang="ru-RU" sz="1700" dirty="0" err="1"/>
              <a:t>әсер</a:t>
            </a:r>
            <a:r>
              <a:rPr lang="ru-RU" sz="1700" dirty="0"/>
              <a:t> </a:t>
            </a:r>
            <a:r>
              <a:rPr lang="ru-RU" sz="1700" dirty="0" err="1"/>
              <a:t>етеді</a:t>
            </a:r>
            <a:r>
              <a:rPr lang="ru-RU" sz="1700" dirty="0"/>
              <a:t>. </a:t>
            </a:r>
            <a:r>
              <a:rPr lang="ru-RU" sz="1700" dirty="0" err="1"/>
              <a:t>Радиациядан</a:t>
            </a:r>
            <a:r>
              <a:rPr lang="ru-RU" sz="1700" dirty="0"/>
              <a:t> </a:t>
            </a:r>
            <a:r>
              <a:rPr lang="ru-RU" sz="1700" dirty="0" err="1"/>
              <a:t>қорғану</a:t>
            </a:r>
            <a:r>
              <a:rPr lang="ru-RU" sz="1700" dirty="0"/>
              <a:t> </a:t>
            </a:r>
            <a:r>
              <a:rPr lang="ru-RU" sz="1700" dirty="0" err="1"/>
              <a:t>үшін</a:t>
            </a:r>
            <a:r>
              <a:rPr lang="ru-RU" sz="1700" dirty="0"/>
              <a:t> респиратор, </a:t>
            </a:r>
            <a:r>
              <a:rPr lang="ru-RU" sz="1700" dirty="0" err="1"/>
              <a:t>резеңкеден</a:t>
            </a:r>
            <a:r>
              <a:rPr lang="ru-RU" sz="1700" dirty="0"/>
              <a:t> </a:t>
            </a:r>
            <a:r>
              <a:rPr lang="ru-RU" sz="1700" dirty="0" err="1"/>
              <a:t>жасалған</a:t>
            </a:r>
            <a:r>
              <a:rPr lang="ru-RU" sz="1700" dirty="0"/>
              <a:t> </a:t>
            </a:r>
            <a:r>
              <a:rPr lang="ru-RU" sz="1700" dirty="0" err="1"/>
              <a:t>қолғап</a:t>
            </a:r>
            <a:r>
              <a:rPr lang="ru-RU" sz="1700" dirty="0"/>
              <a:t>, </a:t>
            </a:r>
            <a:r>
              <a:rPr lang="ru-RU" sz="1700" dirty="0" err="1"/>
              <a:t>полиэтилендік</a:t>
            </a:r>
            <a:r>
              <a:rPr lang="ru-RU" sz="1700" dirty="0"/>
              <a:t> пальто, </a:t>
            </a:r>
            <a:r>
              <a:rPr lang="ru-RU" sz="1700" dirty="0" err="1"/>
              <a:t>мақта</a:t>
            </a:r>
            <a:r>
              <a:rPr lang="ru-RU" sz="1700" dirty="0"/>
              <a:t> </a:t>
            </a:r>
            <a:r>
              <a:rPr lang="ru-RU" sz="1700" dirty="0" err="1"/>
              <a:t>киім</a:t>
            </a:r>
            <a:r>
              <a:rPr lang="ru-RU" sz="1700" dirty="0"/>
              <a:t> кию </a:t>
            </a:r>
            <a:r>
              <a:rPr lang="ru-RU" sz="1700" dirty="0" err="1"/>
              <a:t>керек</a:t>
            </a:r>
            <a:r>
              <a:rPr lang="ru-RU" sz="1700" dirty="0"/>
              <a:t>.</a:t>
            </a:r>
          </a:p>
          <a:p>
            <a:pPr indent="539750" algn="just"/>
            <a:r>
              <a:rPr lang="ru-RU" sz="1700" dirty="0"/>
              <a:t>Бета-</a:t>
            </a:r>
            <a:r>
              <a:rPr lang="ru-RU" sz="1700" dirty="0" err="1"/>
              <a:t>радиациядан</a:t>
            </a:r>
            <a:r>
              <a:rPr lang="ru-RU" sz="1700" dirty="0"/>
              <a:t> </a:t>
            </a:r>
            <a:r>
              <a:rPr lang="ru-RU" sz="1700" dirty="0" err="1"/>
              <a:t>қорғану</a:t>
            </a:r>
            <a:r>
              <a:rPr lang="ru-RU" sz="1700" dirty="0"/>
              <a:t> </a:t>
            </a:r>
            <a:r>
              <a:rPr lang="ru-RU" sz="1700" dirty="0" err="1"/>
              <a:t>сәл</a:t>
            </a:r>
            <a:r>
              <a:rPr lang="ru-RU" sz="1700" dirty="0"/>
              <a:t> </a:t>
            </a:r>
            <a:r>
              <a:rPr lang="ru-RU" sz="1700" dirty="0" err="1"/>
              <a:t>қиынырақ</a:t>
            </a:r>
            <a:r>
              <a:rPr lang="ru-RU" sz="1700" dirty="0"/>
              <a:t>. </a:t>
            </a:r>
            <a:r>
              <a:rPr lang="ru-RU" sz="1700" dirty="0" err="1"/>
              <a:t>Егер</a:t>
            </a:r>
            <a:r>
              <a:rPr lang="ru-RU" sz="1700" dirty="0"/>
              <a:t> </a:t>
            </a:r>
            <a:r>
              <a:rPr lang="ru-RU" sz="1700" dirty="0" err="1"/>
              <a:t>сәулеленудің</a:t>
            </a:r>
            <a:r>
              <a:rPr lang="ru-RU" sz="1700" dirty="0"/>
              <a:t> </a:t>
            </a:r>
            <a:r>
              <a:rPr lang="ru-RU" sz="1700" dirty="0" err="1"/>
              <a:t>рұқсат</a:t>
            </a:r>
            <a:r>
              <a:rPr lang="ru-RU" sz="1700" dirty="0"/>
              <a:t> </a:t>
            </a:r>
            <a:r>
              <a:rPr lang="ru-RU" sz="1700" dirty="0" err="1"/>
              <a:t>етілген</a:t>
            </a:r>
            <a:r>
              <a:rPr lang="ru-RU" sz="1700" dirty="0"/>
              <a:t> </a:t>
            </a:r>
            <a:r>
              <a:rPr lang="ru-RU" sz="1700" dirty="0" err="1"/>
              <a:t>дозасынан</a:t>
            </a:r>
            <a:r>
              <a:rPr lang="ru-RU" sz="1700" dirty="0"/>
              <a:t> </a:t>
            </a:r>
            <a:r>
              <a:rPr lang="ru-RU" sz="1700" dirty="0" err="1"/>
              <a:t>асып</a:t>
            </a:r>
            <a:r>
              <a:rPr lang="ru-RU" sz="1700" dirty="0"/>
              <a:t> </a:t>
            </a:r>
            <a:r>
              <a:rPr lang="ru-RU" sz="1700" dirty="0" err="1"/>
              <a:t>кетсе</a:t>
            </a:r>
            <a:r>
              <a:rPr lang="ru-RU" sz="1700" dirty="0"/>
              <a:t>, </a:t>
            </a:r>
            <a:r>
              <a:rPr lang="ru-RU" sz="1700" dirty="0" err="1"/>
              <a:t>әйнек</a:t>
            </a:r>
            <a:r>
              <a:rPr lang="ru-RU" sz="1700" dirty="0"/>
              <a:t> </a:t>
            </a:r>
            <a:r>
              <a:rPr lang="ru-RU" sz="1700" dirty="0" err="1"/>
              <a:t>немесе</a:t>
            </a:r>
            <a:r>
              <a:rPr lang="ru-RU" sz="1700" dirty="0"/>
              <a:t> алюминий </a:t>
            </a:r>
            <a:r>
              <a:rPr lang="ru-RU" sz="1700" dirty="0" err="1"/>
              <a:t>парағынан</a:t>
            </a:r>
            <a:r>
              <a:rPr lang="ru-RU" sz="1700" dirty="0"/>
              <a:t> </a:t>
            </a:r>
            <a:r>
              <a:rPr lang="ru-RU" sz="1700" dirty="0" err="1"/>
              <a:t>қорғайтын</a:t>
            </a:r>
            <a:r>
              <a:rPr lang="ru-RU" sz="1700" dirty="0"/>
              <a:t> </a:t>
            </a:r>
            <a:r>
              <a:rPr lang="ru-RU" sz="1700" dirty="0" err="1"/>
              <a:t>қалқан</a:t>
            </a:r>
            <a:r>
              <a:rPr lang="ru-RU" sz="1700" dirty="0"/>
              <a:t> </a:t>
            </a:r>
            <a:r>
              <a:rPr lang="ru-RU" sz="1700" dirty="0" err="1"/>
              <a:t>және</a:t>
            </a:r>
            <a:r>
              <a:rPr lang="ru-RU" sz="1700" dirty="0"/>
              <a:t> противогаз </a:t>
            </a:r>
            <a:r>
              <a:rPr lang="ru-RU" sz="1700" dirty="0" err="1"/>
              <a:t>жақсы</a:t>
            </a:r>
            <a:r>
              <a:rPr lang="ru-RU" sz="1700" dirty="0"/>
              <a:t> </a:t>
            </a:r>
            <a:r>
              <a:rPr lang="ru-RU" sz="1700" dirty="0" err="1"/>
              <a:t>қызмет</a:t>
            </a:r>
            <a:r>
              <a:rPr lang="ru-RU" sz="1700" dirty="0"/>
              <a:t> </a:t>
            </a:r>
            <a:r>
              <a:rPr lang="ru-RU" sz="1700" dirty="0" err="1"/>
              <a:t>етеді</a:t>
            </a:r>
            <a:r>
              <a:rPr lang="ru-RU" sz="1700" dirty="0"/>
              <a:t>. </a:t>
            </a:r>
            <a:r>
              <a:rPr lang="ru-RU" sz="1700" dirty="0" err="1"/>
              <a:t>Баспана</a:t>
            </a:r>
            <a:r>
              <a:rPr lang="ru-RU" sz="1700" dirty="0"/>
              <a:t> </a:t>
            </a:r>
            <a:r>
              <a:rPr lang="ru-RU" sz="1700" dirty="0" err="1"/>
              <a:t>салуды</a:t>
            </a:r>
            <a:r>
              <a:rPr lang="ru-RU" sz="1700" dirty="0"/>
              <a:t> </a:t>
            </a:r>
            <a:r>
              <a:rPr lang="ru-RU" sz="1700" dirty="0" err="1"/>
              <a:t>түсіну</a:t>
            </a:r>
            <a:r>
              <a:rPr lang="ru-RU" sz="1700" dirty="0"/>
              <a:t> </a:t>
            </a:r>
            <a:r>
              <a:rPr lang="ru-RU" sz="1700" dirty="0" err="1"/>
              <a:t>үшін</a:t>
            </a:r>
            <a:r>
              <a:rPr lang="ru-RU" sz="1700" dirty="0"/>
              <a:t> </a:t>
            </a:r>
            <a:r>
              <a:rPr lang="ru-RU" sz="1700" dirty="0" err="1"/>
              <a:t>энциклопедияларды</a:t>
            </a:r>
            <a:r>
              <a:rPr lang="ru-RU" sz="1700" dirty="0"/>
              <a:t> </a:t>
            </a:r>
            <a:r>
              <a:rPr lang="ru-RU" sz="1700" dirty="0" err="1"/>
              <a:t>зерттеудің</a:t>
            </a:r>
            <a:r>
              <a:rPr lang="ru-RU" sz="1700" dirty="0"/>
              <a:t> </a:t>
            </a:r>
            <a:r>
              <a:rPr lang="ru-RU" sz="1700" dirty="0" err="1"/>
              <a:t>қажеті</a:t>
            </a:r>
            <a:r>
              <a:rPr lang="ru-RU" sz="1700" dirty="0"/>
              <a:t> </a:t>
            </a:r>
            <a:r>
              <a:rPr lang="ru-RU" sz="1700" dirty="0" err="1"/>
              <a:t>жоқ</a:t>
            </a:r>
            <a:r>
              <a:rPr lang="ru-RU" sz="1700" dirty="0"/>
              <a:t>: </a:t>
            </a:r>
            <a:r>
              <a:rPr lang="ru-RU" sz="1700" dirty="0" err="1"/>
              <a:t>кірпіштен</a:t>
            </a:r>
            <a:r>
              <a:rPr lang="ru-RU" sz="1700" dirty="0"/>
              <a:t> </a:t>
            </a:r>
            <a:r>
              <a:rPr lang="ru-RU" sz="1700" dirty="0" err="1"/>
              <a:t>немесе</a:t>
            </a:r>
            <a:r>
              <a:rPr lang="ru-RU" sz="1700" dirty="0"/>
              <a:t> </a:t>
            </a:r>
            <a:r>
              <a:rPr lang="ru-RU" sz="1700" dirty="0" err="1"/>
              <a:t>бетоннан</a:t>
            </a:r>
            <a:r>
              <a:rPr lang="ru-RU" sz="1700" dirty="0"/>
              <a:t> </a:t>
            </a:r>
            <a:r>
              <a:rPr lang="ru-RU" sz="1700" dirty="0" err="1"/>
              <a:t>жасалған</a:t>
            </a:r>
            <a:r>
              <a:rPr lang="ru-RU" sz="1700" dirty="0"/>
              <a:t> </a:t>
            </a:r>
            <a:r>
              <a:rPr lang="ru-RU" sz="1700" dirty="0" err="1"/>
              <a:t>ғимараттың</a:t>
            </a:r>
            <a:r>
              <a:rPr lang="ru-RU" sz="1700" dirty="0"/>
              <a:t> </a:t>
            </a:r>
            <a:r>
              <a:rPr lang="ru-RU" sz="1700" dirty="0" err="1"/>
              <a:t>жертөлесінде</a:t>
            </a:r>
            <a:r>
              <a:rPr lang="ru-RU" sz="1700" dirty="0"/>
              <a:t> (подвал)</a:t>
            </a:r>
            <a:r>
              <a:rPr lang="ru-RU" sz="1700" dirty="0" err="1"/>
              <a:t>жасырыну</a:t>
            </a:r>
            <a:r>
              <a:rPr lang="ru-RU" sz="1700" dirty="0"/>
              <a:t> </a:t>
            </a:r>
            <a:r>
              <a:rPr lang="ru-RU" sz="1700" dirty="0" err="1"/>
              <a:t>керек</a:t>
            </a:r>
            <a:r>
              <a:rPr lang="ru-RU" sz="1700" dirty="0"/>
              <a:t>.</a:t>
            </a:r>
          </a:p>
          <a:p>
            <a:pPr indent="539750" algn="just"/>
            <a:r>
              <a:rPr lang="ru-RU" sz="1700" dirty="0" err="1"/>
              <a:t>Радиациядан</a:t>
            </a:r>
            <a:r>
              <a:rPr lang="ru-RU" sz="1700" dirty="0"/>
              <a:t> </a:t>
            </a:r>
            <a:r>
              <a:rPr lang="ru-RU" sz="1700" dirty="0" err="1"/>
              <a:t>қорғаудың</a:t>
            </a:r>
            <a:r>
              <a:rPr lang="ru-RU" sz="1700" dirty="0"/>
              <a:t> </a:t>
            </a:r>
            <a:r>
              <a:rPr lang="ru-RU" sz="1700" dirty="0" err="1"/>
              <a:t>ең</a:t>
            </a:r>
            <a:r>
              <a:rPr lang="ru-RU" sz="1700" dirty="0"/>
              <a:t> </a:t>
            </a:r>
            <a:r>
              <a:rPr lang="ru-RU" sz="1700" dirty="0" err="1"/>
              <a:t>қиын</a:t>
            </a:r>
            <a:r>
              <a:rPr lang="ru-RU" sz="1700" dirty="0"/>
              <a:t> </a:t>
            </a:r>
            <a:r>
              <a:rPr lang="ru-RU" sz="1700" dirty="0" err="1"/>
              <a:t>тәсілі</a:t>
            </a:r>
            <a:r>
              <a:rPr lang="ru-RU" sz="1700" dirty="0"/>
              <a:t> - гамма-</a:t>
            </a:r>
            <a:r>
              <a:rPr lang="ru-RU" sz="1700" dirty="0" err="1"/>
              <a:t>сәулелену</a:t>
            </a:r>
            <a:r>
              <a:rPr lang="ru-RU" sz="1700" dirty="0"/>
              <a:t> </a:t>
            </a:r>
            <a:r>
              <a:rPr lang="ru-RU" sz="1700" dirty="0" err="1"/>
              <a:t>кезінде</a:t>
            </a:r>
            <a:r>
              <a:rPr lang="ru-RU" sz="1700" dirty="0"/>
              <a:t>. </a:t>
            </a:r>
            <a:r>
              <a:rPr lang="ru-RU" sz="1700" dirty="0" err="1"/>
              <a:t>Қажетті</a:t>
            </a:r>
            <a:r>
              <a:rPr lang="ru-RU" sz="1700" dirty="0"/>
              <a:t> </a:t>
            </a:r>
            <a:r>
              <a:rPr lang="ru-RU" sz="1700" dirty="0" err="1"/>
              <a:t>қорғаныс</a:t>
            </a:r>
            <a:r>
              <a:rPr lang="ru-RU" sz="1700" dirty="0"/>
              <a:t> </a:t>
            </a:r>
            <a:r>
              <a:rPr lang="ru-RU" sz="1700" dirty="0" err="1"/>
              <a:t>форманы</a:t>
            </a:r>
            <a:r>
              <a:rPr lang="ru-RU" sz="1700" dirty="0"/>
              <a:t> </a:t>
            </a:r>
            <a:r>
              <a:rPr lang="ru-RU" sz="1700" dirty="0" err="1"/>
              <a:t>жасау</a:t>
            </a:r>
            <a:r>
              <a:rPr lang="ru-RU" sz="1700" dirty="0"/>
              <a:t> </a:t>
            </a:r>
            <a:r>
              <a:rPr lang="ru-RU" sz="1700" dirty="0" err="1"/>
              <a:t>үшін</a:t>
            </a:r>
            <a:r>
              <a:rPr lang="ru-RU" sz="1700" dirty="0"/>
              <a:t> </a:t>
            </a:r>
            <a:r>
              <a:rPr lang="ru-RU" sz="1700" dirty="0" err="1"/>
              <a:t>қолданылатын</a:t>
            </a:r>
            <a:r>
              <a:rPr lang="ru-RU" sz="1700" dirty="0"/>
              <a:t> </a:t>
            </a:r>
            <a:r>
              <a:rPr lang="ru-RU" sz="1700" dirty="0" err="1"/>
              <a:t>материалдар</a:t>
            </a:r>
            <a:r>
              <a:rPr lang="ru-RU" sz="1700" dirty="0"/>
              <a:t> - </a:t>
            </a:r>
            <a:r>
              <a:rPr lang="ru-RU" sz="1700" dirty="0" err="1"/>
              <a:t>қорғасын</a:t>
            </a:r>
            <a:r>
              <a:rPr lang="ru-RU" sz="1700" dirty="0"/>
              <a:t>, вольфрам, </a:t>
            </a:r>
            <a:r>
              <a:rPr lang="ru-RU" sz="1700" dirty="0" err="1"/>
              <a:t>шойын</a:t>
            </a:r>
            <a:r>
              <a:rPr lang="ru-RU" sz="1700" dirty="0"/>
              <a:t> </a:t>
            </a:r>
            <a:r>
              <a:rPr lang="ru-RU" sz="1700" dirty="0" err="1"/>
              <a:t>және</a:t>
            </a:r>
            <a:r>
              <a:rPr lang="ru-RU" sz="1700" dirty="0"/>
              <a:t> </a:t>
            </a:r>
            <a:r>
              <a:rPr lang="ru-RU" sz="1700" dirty="0" err="1"/>
              <a:t>болат</a:t>
            </a:r>
            <a:r>
              <a:rPr lang="ru-RU" sz="1700" dirty="0"/>
              <a:t>; </a:t>
            </a:r>
            <a:r>
              <a:rPr lang="ru-RU" sz="1700" dirty="0" err="1"/>
              <a:t>олар</a:t>
            </a:r>
            <a:r>
              <a:rPr lang="ru-RU" sz="1700" dirty="0"/>
              <a:t> </a:t>
            </a:r>
            <a:r>
              <a:rPr lang="ru-RU" sz="1700" dirty="0" err="1"/>
              <a:t>едәуір</a:t>
            </a:r>
            <a:r>
              <a:rPr lang="ru-RU" sz="1700" dirty="0"/>
              <a:t> </a:t>
            </a:r>
            <a:r>
              <a:rPr lang="ru-RU" sz="1700" dirty="0" err="1"/>
              <a:t>қымбат</a:t>
            </a:r>
            <a:r>
              <a:rPr lang="ru-RU" sz="1700" dirty="0"/>
              <a:t> </a:t>
            </a:r>
            <a:r>
              <a:rPr lang="ru-RU" sz="1700" dirty="0" err="1"/>
              <a:t>және</a:t>
            </a:r>
            <a:r>
              <a:rPr lang="ru-RU" sz="1700" dirty="0"/>
              <a:t> </a:t>
            </a:r>
            <a:r>
              <a:rPr lang="ru-RU" sz="1700" dirty="0" err="1"/>
              <a:t>массасы</a:t>
            </a:r>
            <a:r>
              <a:rPr lang="ru-RU" sz="1700" dirty="0"/>
              <a:t> </a:t>
            </a:r>
            <a:r>
              <a:rPr lang="ru-RU" sz="1700" dirty="0" err="1"/>
              <a:t>жоғары</a:t>
            </a:r>
            <a:r>
              <a:rPr lang="ru-RU" sz="1700" dirty="0"/>
              <a:t>. </a:t>
            </a:r>
            <a:r>
              <a:rPr lang="ru-RU" sz="1700" dirty="0" err="1"/>
              <a:t>Егер</a:t>
            </a:r>
            <a:r>
              <a:rPr lang="ru-RU" sz="1700" dirty="0"/>
              <a:t> </a:t>
            </a:r>
            <a:r>
              <a:rPr lang="ru-RU" sz="1700" dirty="0" err="1"/>
              <a:t>бөлшектердің</a:t>
            </a:r>
            <a:r>
              <a:rPr lang="ru-RU" sz="1700" dirty="0"/>
              <a:t> </a:t>
            </a:r>
            <a:r>
              <a:rPr lang="ru-RU" sz="1700" dirty="0" err="1"/>
              <a:t>түрін</a:t>
            </a:r>
            <a:r>
              <a:rPr lang="ru-RU" sz="1700" dirty="0"/>
              <a:t> </a:t>
            </a:r>
            <a:r>
              <a:rPr lang="ru-RU" sz="1700" dirty="0" err="1"/>
              <a:t>анықтауға</a:t>
            </a:r>
            <a:r>
              <a:rPr lang="ru-RU" sz="1700" dirty="0"/>
              <a:t> </a:t>
            </a:r>
            <a:r>
              <a:rPr lang="ru-RU" sz="1700" dirty="0" err="1"/>
              <a:t>мүмкіндік</a:t>
            </a:r>
            <a:r>
              <a:rPr lang="ru-RU" sz="1700" dirty="0"/>
              <a:t> </a:t>
            </a:r>
            <a:r>
              <a:rPr lang="ru-RU" sz="1700" dirty="0" err="1"/>
              <a:t>болмаса</a:t>
            </a:r>
            <a:r>
              <a:rPr lang="ru-RU" sz="1700" dirty="0"/>
              <a:t>, </a:t>
            </a:r>
            <a:r>
              <a:rPr lang="ru-RU" sz="1700" dirty="0" err="1"/>
              <a:t>баспана</a:t>
            </a:r>
            <a:r>
              <a:rPr lang="ru-RU" sz="1700" dirty="0"/>
              <a:t> </a:t>
            </a:r>
            <a:r>
              <a:rPr lang="ru-RU" sz="1700" dirty="0" err="1"/>
              <a:t>қалай</a:t>
            </a:r>
            <a:r>
              <a:rPr lang="ru-RU" sz="1700" dirty="0"/>
              <a:t> </a:t>
            </a:r>
            <a:r>
              <a:rPr lang="ru-RU" sz="1700" dirty="0" err="1"/>
              <a:t>жасауға</a:t>
            </a:r>
            <a:r>
              <a:rPr lang="ru-RU" sz="1700" dirty="0"/>
              <a:t> </a:t>
            </a:r>
            <a:r>
              <a:rPr lang="ru-RU" sz="1700" dirty="0" err="1"/>
              <a:t>болады</a:t>
            </a:r>
            <a:r>
              <a:rPr lang="ru-RU" sz="1700" dirty="0"/>
              <a:t>? Металл </a:t>
            </a:r>
            <a:r>
              <a:rPr lang="ru-RU" sz="1700" dirty="0" err="1"/>
              <a:t>парақтары</a:t>
            </a:r>
            <a:r>
              <a:rPr lang="ru-RU" sz="1700" dirty="0"/>
              <a:t> мен </a:t>
            </a:r>
            <a:r>
              <a:rPr lang="ru-RU" sz="1700" dirty="0" err="1"/>
              <a:t>полиэтиленнің</a:t>
            </a:r>
            <a:r>
              <a:rPr lang="ru-RU" sz="1700" dirty="0"/>
              <a:t> </a:t>
            </a:r>
            <a:r>
              <a:rPr lang="ru-RU" sz="1700" dirty="0" err="1"/>
              <a:t>ішкі</a:t>
            </a:r>
            <a:r>
              <a:rPr lang="ru-RU" sz="1700" dirty="0"/>
              <a:t> </a:t>
            </a:r>
            <a:r>
              <a:rPr lang="ru-RU" sz="1700" dirty="0" err="1"/>
              <a:t>қалануы</a:t>
            </a:r>
            <a:r>
              <a:rPr lang="ru-RU" sz="1700" dirty="0"/>
              <a:t> бар </a:t>
            </a:r>
            <a:r>
              <a:rPr lang="ru-RU" sz="1700" dirty="0" err="1"/>
              <a:t>кірпіш</a:t>
            </a:r>
            <a:r>
              <a:rPr lang="ru-RU" sz="1700" dirty="0"/>
              <a:t> </a:t>
            </a:r>
            <a:r>
              <a:rPr lang="ru-RU" sz="1700" dirty="0" err="1"/>
              <a:t>қабырғалар</a:t>
            </a:r>
            <a:r>
              <a:rPr lang="ru-RU" sz="1700" dirty="0"/>
              <a:t> </a:t>
            </a:r>
            <a:r>
              <a:rPr lang="ru-RU" sz="1700" dirty="0" err="1"/>
              <a:t>кез-келген</a:t>
            </a:r>
            <a:r>
              <a:rPr lang="ru-RU" sz="1700" dirty="0"/>
              <a:t> </a:t>
            </a:r>
            <a:r>
              <a:rPr lang="ru-RU" sz="1700" dirty="0" err="1"/>
              <a:t>сәулелену</a:t>
            </a:r>
            <a:r>
              <a:rPr lang="ru-RU" sz="1700" dirty="0"/>
              <a:t> </a:t>
            </a:r>
            <a:r>
              <a:rPr lang="ru-RU" sz="1700" dirty="0" err="1"/>
              <a:t>дозасының</a:t>
            </a:r>
            <a:r>
              <a:rPr lang="ru-RU" sz="1700" dirty="0"/>
              <a:t> </a:t>
            </a:r>
            <a:r>
              <a:rPr lang="ru-RU" sz="1700" dirty="0" err="1"/>
              <a:t>әсерінен</a:t>
            </a:r>
            <a:r>
              <a:rPr lang="ru-RU" sz="1700" dirty="0"/>
              <a:t> </a:t>
            </a:r>
            <a:r>
              <a:rPr lang="ru-RU" sz="1700" dirty="0" err="1"/>
              <a:t>қорғануға</a:t>
            </a:r>
            <a:r>
              <a:rPr lang="ru-RU" sz="1700" dirty="0"/>
              <a:t> </a:t>
            </a:r>
            <a:r>
              <a:rPr lang="ru-RU" sz="1700" dirty="0" err="1"/>
              <a:t>көмектеседі</a:t>
            </a:r>
            <a:r>
              <a:rPr lang="ru-RU" sz="17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8249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214438"/>
            <a:ext cx="3171825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213100"/>
            <a:ext cx="30241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2881313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86800" cy="119697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Средства индивидуальной защиты при работе с «открытыми» источниками ионизирующих излучений. </a:t>
            </a:r>
          </a:p>
        </p:txBody>
      </p:sp>
    </p:spTree>
    <p:extLst>
      <p:ext uri="{BB962C8B-B14F-4D97-AF65-F5344CB8AC3E}">
        <p14:creationId xmlns:p14="http://schemas.microsoft.com/office/powerpoint/2010/main" val="7505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көздері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400" b="1" i="1" dirty="0"/>
              <a:t>Hall EJ, </a:t>
            </a:r>
            <a:r>
              <a:rPr lang="en-US" sz="2400" b="1" i="1" dirty="0" err="1"/>
              <a:t>Giaccia</a:t>
            </a:r>
            <a:r>
              <a:rPr lang="en-US" sz="2400" b="1" i="1" dirty="0"/>
              <a:t> AJ. </a:t>
            </a:r>
            <a:r>
              <a:rPr lang="en-US" sz="2400" dirty="0"/>
              <a:t>Radiobiology for the Radiologist, 7th </a:t>
            </a:r>
            <a:r>
              <a:rPr lang="en-US" sz="2400" dirty="0" err="1"/>
              <a:t>edn</a:t>
            </a:r>
            <a:r>
              <a:rPr lang="en-US" sz="2400" dirty="0"/>
              <a:t>. Philadelphia: Wolters Kluwer/Lippincott, Williams, and Wilkins, 2012</a:t>
            </a:r>
          </a:p>
          <a:p>
            <a:pPr marL="0" indent="0" algn="just">
              <a:buNone/>
            </a:pPr>
            <a:r>
              <a:rPr lang="ru-RU" sz="2400" b="1" i="1" dirty="0" err="1" smtClean="0"/>
              <a:t>Александер</a:t>
            </a:r>
            <a:r>
              <a:rPr lang="ru-RU" sz="2400" b="1" i="1" dirty="0" smtClean="0"/>
              <a:t> </a:t>
            </a:r>
            <a:r>
              <a:rPr lang="ru-RU" sz="2400" b="1" i="1" dirty="0"/>
              <a:t>П., Бак З., </a:t>
            </a:r>
            <a:r>
              <a:rPr lang="ru-RU" sz="2400" dirty="0"/>
              <a:t>Основы </a:t>
            </a:r>
            <a:r>
              <a:rPr lang="ru-RU" sz="2400" dirty="0" smtClean="0"/>
              <a:t>радиобиологии</a:t>
            </a:r>
            <a:r>
              <a:rPr lang="ru-RU" sz="2400" dirty="0"/>
              <a:t>, М., </a:t>
            </a:r>
            <a:r>
              <a:rPr lang="ru-RU" sz="2400" dirty="0" smtClean="0"/>
              <a:t>1963</a:t>
            </a:r>
          </a:p>
          <a:p>
            <a:pPr marL="0" indent="0" algn="just">
              <a:buNone/>
            </a:pPr>
            <a:r>
              <a:rPr lang="ru-RU" sz="2400" b="1" i="1" dirty="0" err="1" smtClean="0"/>
              <a:t>Гумарова</a:t>
            </a:r>
            <a:r>
              <a:rPr lang="ru-RU" sz="2400" b="1" i="1" dirty="0" smtClean="0"/>
              <a:t> </a:t>
            </a:r>
            <a:r>
              <a:rPr lang="ru-RU" sz="2400" b="1" i="1" dirty="0"/>
              <a:t>Л.Ж. </a:t>
            </a:r>
            <a:r>
              <a:rPr lang="ru-RU" sz="2400" dirty="0"/>
              <a:t>Радиобиология: </a:t>
            </a:r>
            <a:r>
              <a:rPr lang="ru-RU" sz="2400" dirty="0" err="1"/>
              <a:t>Оқулық</a:t>
            </a:r>
            <a:r>
              <a:rPr lang="ru-RU" sz="2400" dirty="0"/>
              <a:t>. – Алматы: </a:t>
            </a:r>
            <a:r>
              <a:rPr lang="ru-RU" sz="2400" dirty="0" smtClean="0"/>
              <a:t>«</a:t>
            </a:r>
            <a:r>
              <a:rPr lang="ru-RU" sz="2400" dirty="0" err="1"/>
              <a:t>Дәуір</a:t>
            </a:r>
            <a:r>
              <a:rPr lang="ru-RU" sz="2400" dirty="0"/>
              <a:t>», 2011 – </a:t>
            </a:r>
            <a:r>
              <a:rPr lang="ru-RU" sz="2400" dirty="0" smtClean="0"/>
              <a:t>176 б. </a:t>
            </a:r>
            <a:r>
              <a:rPr lang="en-US" sz="2400" dirty="0"/>
              <a:t>ISBN 978-601-217-219-5 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b="1" i="1" dirty="0"/>
              <a:t>Гродзинский </a:t>
            </a:r>
            <a:r>
              <a:rPr lang="ru-RU" sz="2400" b="1" i="1" dirty="0" smtClean="0"/>
              <a:t>Д.М</a:t>
            </a:r>
            <a:r>
              <a:rPr lang="ru-RU" sz="2400" b="1" i="1" dirty="0"/>
              <a:t>. </a:t>
            </a:r>
            <a:r>
              <a:rPr lang="ru-RU" sz="2400" dirty="0"/>
              <a:t>Радиобиология. Биологическое действие ионизирующих излучений, М., 1961</a:t>
            </a:r>
          </a:p>
          <a:p>
            <a:pPr marL="0" indent="0" algn="just">
              <a:buNone/>
            </a:pPr>
            <a:r>
              <a:rPr lang="ru-RU" sz="2400" b="1" i="1" dirty="0"/>
              <a:t>Кудряшов Ю.Б., Петров Ю.Ф., Рубин А.Б. </a:t>
            </a:r>
            <a:r>
              <a:rPr lang="ru-RU" sz="2400" dirty="0"/>
              <a:t>Радиационная биофизика: радиочастотные и микроволновые электромагнитные излучения. ФИЗМАТЛИТ. 2008 г</a:t>
            </a:r>
          </a:p>
          <a:p>
            <a:pPr marL="0" indent="0" algn="just">
              <a:buNone/>
            </a:pPr>
            <a:r>
              <a:rPr lang="ru-RU" sz="2400" b="1" i="1" dirty="0" err="1" smtClean="0"/>
              <a:t>Ярмоненко</a:t>
            </a:r>
            <a:r>
              <a:rPr lang="ru-RU" sz="2400" b="1" i="1" dirty="0" smtClean="0"/>
              <a:t> </a:t>
            </a:r>
            <a:r>
              <a:rPr lang="ru-RU" sz="2400" b="1" i="1" dirty="0"/>
              <a:t>С. П., </a:t>
            </a:r>
            <a:r>
              <a:rPr lang="ru-RU" sz="2400" b="1" i="1" dirty="0" err="1"/>
              <a:t>Вайнсон</a:t>
            </a:r>
            <a:r>
              <a:rPr lang="ru-RU" sz="2400" b="1" i="1" dirty="0"/>
              <a:t> А. А., </a:t>
            </a:r>
            <a:r>
              <a:rPr lang="ru-RU" sz="2400" dirty="0"/>
              <a:t>Радиобиология человека и животных. М.: Высшая школа, 2004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85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1" name="Picture 4" descr="0_c386_8ec2986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2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157413"/>
            <a:ext cx="8229600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 аударғандарыңызға РА</a:t>
            </a:r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МЕТ!!!</a:t>
            </a:r>
          </a:p>
        </p:txBody>
      </p:sp>
      <p:pic>
        <p:nvPicPr>
          <p:cNvPr id="281605" name="Picture 8" descr="Не болейте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765175"/>
            <a:ext cx="24860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8" name="Picture 11" descr="Бабочки коллони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149080"/>
            <a:ext cx="270892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623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err="1"/>
              <a:t>Бүгінде</a:t>
            </a:r>
            <a:r>
              <a:rPr lang="ru-RU" sz="2400" b="1" dirty="0"/>
              <a:t> радиобиология </a:t>
            </a:r>
            <a:r>
              <a:rPr lang="ru-RU" sz="2400" b="1" dirty="0" err="1"/>
              <a:t>ғылымының</a:t>
            </a:r>
            <a:r>
              <a:rPr lang="ru-RU" sz="2400" b="1" dirty="0"/>
              <a:t> </a:t>
            </a:r>
            <a:r>
              <a:rPr lang="ru-RU" sz="2400" b="1" dirty="0" err="1" smtClean="0"/>
              <a:t>жетістіктері</a:t>
            </a:r>
            <a:r>
              <a:rPr lang="ru-RU" sz="2400" b="1" dirty="0" smtClean="0"/>
              <a:t> </a:t>
            </a:r>
            <a:r>
              <a:rPr lang="ru-RU" sz="2400" b="1" dirty="0" err="1"/>
              <a:t>шаруашылықтың</a:t>
            </a:r>
            <a:r>
              <a:rPr lang="ru-RU" sz="2400" b="1" dirty="0"/>
              <a:t> </a:t>
            </a:r>
            <a:r>
              <a:rPr lang="ru-RU" sz="2400" b="1" dirty="0" err="1"/>
              <a:t>әр</a:t>
            </a:r>
            <a:r>
              <a:rPr lang="ru-RU" sz="2400" b="1" dirty="0"/>
              <a:t> </a:t>
            </a:r>
            <a:r>
              <a:rPr lang="ru-RU" sz="2400" b="1" dirty="0" err="1" smtClean="0"/>
              <a:t>түрлі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аймақтарында</a:t>
            </a:r>
            <a:r>
              <a:rPr lang="ru-RU" sz="2400" b="1" dirty="0" smtClean="0"/>
              <a:t> </a:t>
            </a:r>
            <a:r>
              <a:rPr lang="ru-RU" sz="2400" b="1" dirty="0" err="1"/>
              <a:t>пайдаланылады</a:t>
            </a:r>
            <a:r>
              <a:rPr lang="ru-RU" sz="24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i="1" dirty="0" err="1"/>
              <a:t>Ауыл</a:t>
            </a:r>
            <a:r>
              <a:rPr lang="ru-RU" sz="2400" b="1" i="1" dirty="0"/>
              <a:t> </a:t>
            </a:r>
            <a:r>
              <a:rPr lang="ru-RU" sz="2400" b="1" i="1" dirty="0" err="1"/>
              <a:t>шаруашылығында</a:t>
            </a:r>
            <a:r>
              <a:rPr lang="ru-RU" sz="2400" b="1" i="1" dirty="0"/>
              <a:t> </a:t>
            </a:r>
            <a:r>
              <a:rPr lang="ru-RU" sz="2400" dirty="0" err="1" smtClean="0"/>
              <a:t>дақылдарды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сәулелендіру</a:t>
            </a:r>
            <a:r>
              <a:rPr lang="ru-RU" sz="2400" dirty="0" smtClean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,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өнімділігін</a:t>
            </a:r>
            <a:r>
              <a:rPr lang="ru-RU" sz="2400" dirty="0"/>
              <a:t> </a:t>
            </a:r>
            <a:r>
              <a:rPr lang="ru-RU" sz="2400" dirty="0" err="1" smtClean="0"/>
              <a:t>арттырады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/>
              <a:t>Радиациялық</a:t>
            </a:r>
            <a:r>
              <a:rPr lang="ru-RU" sz="2400" dirty="0"/>
              <a:t> генетика </a:t>
            </a:r>
            <a:r>
              <a:rPr lang="ru-RU" sz="2400" dirty="0" err="1"/>
              <a:t>әдістерінің</a:t>
            </a:r>
            <a:r>
              <a:rPr lang="ru-RU" sz="2400" dirty="0"/>
              <a:t> </a:t>
            </a:r>
            <a:r>
              <a:rPr lang="ru-RU" sz="2400" dirty="0" err="1" smtClean="0"/>
              <a:t>көмегімен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селекцияда</a:t>
            </a:r>
            <a:r>
              <a:rPr lang="ru-RU" sz="2400" dirty="0" smtClean="0"/>
              <a:t>, </a:t>
            </a:r>
            <a:r>
              <a:rPr lang="ru-RU" sz="2400" dirty="0" err="1"/>
              <a:t>мутациялық</a:t>
            </a:r>
            <a:r>
              <a:rPr lang="ru-RU" sz="2400" dirty="0"/>
              <a:t> </a:t>
            </a:r>
            <a:r>
              <a:rPr lang="ru-RU" sz="2400" dirty="0" err="1" smtClean="0"/>
              <a:t>өзгерістер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нәтижесінде</a:t>
            </a:r>
            <a:r>
              <a:rPr lang="ru-RU" sz="2400" dirty="0" smtClean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болатын</a:t>
            </a:r>
            <a:r>
              <a:rPr lang="ru-RU" sz="2400" dirty="0"/>
              <a:t> </a:t>
            </a:r>
            <a:r>
              <a:rPr lang="ru-RU" sz="2400" dirty="0" err="1"/>
              <a:t>пайдалы</a:t>
            </a:r>
            <a:r>
              <a:rPr lang="ru-RU" sz="2400" dirty="0"/>
              <a:t> </a:t>
            </a:r>
            <a:r>
              <a:rPr lang="ru-RU" sz="2400" dirty="0" err="1"/>
              <a:t>тұқым</a:t>
            </a:r>
            <a:r>
              <a:rPr lang="ru-RU" sz="2400" dirty="0"/>
              <a:t> </a:t>
            </a:r>
            <a:r>
              <a:rPr lang="ru-RU" sz="2400" dirty="0" err="1"/>
              <a:t>қуалайтын</a:t>
            </a:r>
            <a:r>
              <a:rPr lang="ru-RU" sz="2400" dirty="0"/>
              <a:t> </a:t>
            </a:r>
            <a:r>
              <a:rPr lang="ru-RU" sz="2400" dirty="0" err="1"/>
              <a:t>белгілерді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 smtClean="0"/>
              <a:t>арқылы</a:t>
            </a:r>
            <a:r>
              <a:rPr lang="ru-RU" sz="2400" dirty="0" smtClean="0"/>
              <a:t> </a:t>
            </a:r>
            <a:r>
              <a:rPr lang="ru-RU" sz="2400" dirty="0" err="1" smtClean="0"/>
              <a:t>өсімдіктердің</a:t>
            </a:r>
            <a:r>
              <a:rPr lang="ru-RU" sz="2400" dirty="0" smtClean="0"/>
              <a:t> </a:t>
            </a:r>
            <a:r>
              <a:rPr lang="ru-RU" sz="2400" dirty="0" err="1"/>
              <a:t>жаңа</a:t>
            </a:r>
            <a:r>
              <a:rPr lang="ru-RU" sz="2400" dirty="0"/>
              <a:t> </a:t>
            </a:r>
            <a:r>
              <a:rPr lang="ru-RU" sz="2400" dirty="0" err="1"/>
              <a:t>сорттарын</a:t>
            </a:r>
            <a:r>
              <a:rPr lang="ru-RU" sz="2400" dirty="0"/>
              <a:t> </a:t>
            </a:r>
            <a:r>
              <a:rPr lang="ru-RU" sz="2400" dirty="0" err="1"/>
              <a:t>шығарады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Бағытталған</a:t>
            </a:r>
            <a:r>
              <a:rPr lang="ru-RU" sz="2400" dirty="0" smtClean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 smtClean="0"/>
              <a:t>жынысты</a:t>
            </a:r>
            <a:r>
              <a:rPr lang="ru-RU" sz="2400" dirty="0" smtClean="0"/>
              <a:t> стерилизация </a:t>
            </a:r>
            <a:r>
              <a:rPr lang="ru-RU" sz="2400" dirty="0" err="1"/>
              <a:t>жолымен</a:t>
            </a:r>
            <a:r>
              <a:rPr lang="ru-RU" sz="2400" dirty="0"/>
              <a:t> </a:t>
            </a:r>
            <a:r>
              <a:rPr lang="ru-RU" sz="2400" b="1" i="1" dirty="0" err="1"/>
              <a:t>зиянкестерді</a:t>
            </a:r>
            <a:r>
              <a:rPr lang="ru-RU" sz="2400" b="1" i="1" dirty="0"/>
              <a:t> </a:t>
            </a:r>
            <a:r>
              <a:rPr lang="ru-RU" sz="2400" b="1" i="1" dirty="0" err="1"/>
              <a:t>жояды</a:t>
            </a:r>
            <a:r>
              <a:rPr lang="ru-RU" sz="2400" b="1" i="1" dirty="0"/>
              <a:t>. </a:t>
            </a:r>
            <a:endParaRPr lang="ru-RU" sz="2400" b="1" i="1" dirty="0" smtClean="0"/>
          </a:p>
          <a:p>
            <a:pPr algn="just"/>
            <a:r>
              <a:rPr lang="ru-RU" sz="2400" dirty="0" err="1" smtClean="0"/>
              <a:t>Иондаушы</a:t>
            </a:r>
            <a:r>
              <a:rPr lang="ru-RU" sz="2400" dirty="0" smtClean="0"/>
              <a:t> </a:t>
            </a:r>
            <a:r>
              <a:rPr lang="ru-RU" sz="2400" dirty="0" err="1"/>
              <a:t>сәулелер</a:t>
            </a:r>
            <a:r>
              <a:rPr lang="ru-RU" sz="2400" dirty="0"/>
              <a:t> </a:t>
            </a:r>
            <a:r>
              <a:rPr lang="ru-RU" sz="2400" dirty="0" err="1" smtClean="0"/>
              <a:t>арқылы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тағамдық</a:t>
            </a:r>
            <a:r>
              <a:rPr lang="ru-RU" sz="2400" b="1" i="1" dirty="0" smtClean="0"/>
              <a:t> </a:t>
            </a:r>
            <a:r>
              <a:rPr lang="ru-RU" sz="2400" dirty="0" err="1"/>
              <a:t>консервілердің</a:t>
            </a:r>
            <a:r>
              <a:rPr lang="ru-RU" sz="2400" dirty="0"/>
              <a:t>, </a:t>
            </a:r>
            <a:r>
              <a:rPr lang="ru-RU" sz="2400" dirty="0" err="1"/>
              <a:t>жеміс-жидектердің</a:t>
            </a:r>
            <a:r>
              <a:rPr lang="ru-RU" sz="2400" dirty="0"/>
              <a:t>, </a:t>
            </a:r>
            <a:r>
              <a:rPr lang="ru-RU" sz="2400" dirty="0" err="1"/>
              <a:t>көкөністердің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 smtClean="0"/>
              <a:t>көптеген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медициналық</a:t>
            </a:r>
            <a:r>
              <a:rPr lang="ru-RU" sz="2400" b="1" i="1" dirty="0" smtClean="0"/>
              <a:t> </a:t>
            </a:r>
            <a:r>
              <a:rPr lang="ru-RU" sz="2400" dirty="0" err="1"/>
              <a:t>құралдар</a:t>
            </a:r>
            <a:r>
              <a:rPr lang="ru-RU" sz="2400" dirty="0"/>
              <a:t> мен </a:t>
            </a:r>
            <a:r>
              <a:rPr lang="ru-RU" sz="2400" dirty="0" err="1"/>
              <a:t>реактивтердің</a:t>
            </a:r>
            <a:r>
              <a:rPr lang="ru-RU" sz="2400" dirty="0"/>
              <a:t> </a:t>
            </a:r>
            <a:r>
              <a:rPr lang="ru-RU" sz="2400" dirty="0" err="1"/>
              <a:t>стерилизациясы</a:t>
            </a:r>
            <a:r>
              <a:rPr lang="ru-RU" sz="2400" dirty="0"/>
              <a:t> </a:t>
            </a:r>
            <a:r>
              <a:rPr lang="ru-RU" sz="2400" dirty="0" err="1"/>
              <a:t>жасалады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8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08962" cy="14400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dirty="0" err="1" smtClean="0">
                <a:solidFill>
                  <a:schemeClr val="tx1"/>
                </a:solidFill>
              </a:rPr>
              <a:t>Радиобиологиялық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зерттеулердің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өзектілігі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: </a:t>
            </a:r>
            <a:r>
              <a:rPr lang="ru-RU" altLang="ru-RU" sz="2400" dirty="0">
                <a:solidFill>
                  <a:schemeClr val="tx1"/>
                </a:solidFill>
              </a:rPr>
              <a:t/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 err="1" smtClean="0">
                <a:solidFill>
                  <a:schemeClr val="tx1"/>
                </a:solidFill>
              </a:rPr>
              <a:t>тірі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организмдерге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табиғи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және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антропогендік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радиациялық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сәулелену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көздері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әсер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етеді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5536" y="2141972"/>
            <a:ext cx="8208912" cy="142192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kk-KZ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Табиғи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радиациялық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фон: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Ғарыштық сәулелену;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Радионуклидтер топырақта, суда, ауада таралған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(калий-40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уран-238</a:t>
            </a:r>
            <a:r>
              <a:rPr lang="en-US" altLang="ru-RU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торий-232, радон-219-228, радий-226</a:t>
            </a:r>
            <a:r>
              <a:rPr lang="en-US" altLang="ru-RU" sz="2400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4858" y="3789040"/>
            <a:ext cx="8208912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 err="1" smtClean="0">
                <a:cs typeface="Times New Roman" pitchFamily="18" charset="0"/>
              </a:rPr>
              <a:t>Жасанды</a:t>
            </a:r>
            <a:r>
              <a:rPr lang="ru-RU" altLang="ru-RU" sz="2400" b="1" dirty="0" smtClean="0"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cs typeface="Times New Roman" pitchFamily="18" charset="0"/>
              </a:rPr>
              <a:t>радиациялық</a:t>
            </a:r>
            <a:r>
              <a:rPr lang="ru-RU" altLang="ru-RU" sz="2400" b="1" dirty="0" smtClean="0">
                <a:cs typeface="Times New Roman" pitchFamily="18" charset="0"/>
              </a:rPr>
              <a:t> фон:</a:t>
            </a:r>
            <a:endParaRPr lang="ru-RU" alt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err="1" smtClean="0">
                <a:cs typeface="Times New Roman" pitchFamily="18" charset="0"/>
              </a:rPr>
              <a:t>Ядролық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өнеркәсіп</a:t>
            </a:r>
            <a:r>
              <a:rPr lang="ru-RU" altLang="ru-RU" sz="2400" dirty="0" smtClean="0">
                <a:cs typeface="Times New Roman" pitchFamily="18" charset="0"/>
              </a:rPr>
              <a:t>;</a:t>
            </a:r>
            <a:endParaRPr lang="ru-RU" alt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err="1" smtClean="0">
                <a:cs typeface="Times New Roman" pitchFamily="18" charset="0"/>
              </a:rPr>
              <a:t>Атомдық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электростанциялар</a:t>
            </a:r>
            <a:r>
              <a:rPr lang="ru-RU" altLang="ru-RU" sz="2400" dirty="0" smtClean="0">
                <a:cs typeface="Times New Roman" pitchFamily="18" charset="0"/>
              </a:rPr>
              <a:t>;</a:t>
            </a:r>
            <a:endParaRPr lang="ru-RU" alt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cs typeface="Times New Roman" pitchFamily="18" charset="0"/>
              </a:rPr>
              <a:t>Ядро-</a:t>
            </a:r>
            <a:r>
              <a:rPr lang="ru-RU" altLang="ru-RU" sz="2400" dirty="0" err="1" smtClean="0">
                <a:cs typeface="Times New Roman" pitchFamily="18" charset="0"/>
              </a:rPr>
              <a:t>энергетикалық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қондырғылар</a:t>
            </a:r>
            <a:r>
              <a:rPr lang="ru-RU" altLang="ru-RU" sz="2400" dirty="0" smtClean="0">
                <a:cs typeface="Times New Roman" pitchFamily="18" charset="0"/>
              </a:rPr>
              <a:t>;</a:t>
            </a:r>
            <a:endParaRPr lang="ru-RU" alt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err="1" smtClean="0">
                <a:cs typeface="Times New Roman" pitchFamily="18" charset="0"/>
              </a:rPr>
              <a:t>Арнаулы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әскери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нысандар</a:t>
            </a:r>
            <a:r>
              <a:rPr lang="ru-RU" altLang="ru-RU" sz="2400" dirty="0" smtClean="0">
                <a:cs typeface="Times New Roman" pitchFamily="18" charset="0"/>
              </a:rPr>
              <a:t>;</a:t>
            </a:r>
            <a:endParaRPr lang="ru-RU" alt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err="1" smtClean="0">
                <a:cs typeface="Times New Roman" pitchFamily="18" charset="0"/>
              </a:rPr>
              <a:t>Медициналық</a:t>
            </a:r>
            <a:r>
              <a:rPr lang="ru-RU" altLang="ru-RU" sz="2400" dirty="0" smtClean="0">
                <a:cs typeface="Times New Roman" pitchFamily="18" charset="0"/>
              </a:rPr>
              <a:t> рентген </a:t>
            </a:r>
            <a:r>
              <a:rPr lang="ru-RU" altLang="ru-RU" sz="2400" dirty="0" err="1" smtClean="0">
                <a:cs typeface="Times New Roman" pitchFamily="18" charset="0"/>
              </a:rPr>
              <a:t>аппараттары</a:t>
            </a:r>
            <a:r>
              <a:rPr lang="ru-RU" altLang="ru-RU" sz="2400" dirty="0" smtClean="0">
                <a:cs typeface="Times New Roman" pitchFamily="18" charset="0"/>
              </a:rPr>
              <a:t>;</a:t>
            </a:r>
            <a:endParaRPr lang="ru-RU" alt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err="1" smtClean="0">
                <a:cs typeface="Times New Roman" pitchFamily="18" charset="0"/>
              </a:rPr>
              <a:t>Тұрмыстық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сәулелендіру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көздері</a:t>
            </a:r>
            <a:r>
              <a:rPr lang="ru-RU" altLang="ru-RU" sz="2400" dirty="0" smtClean="0">
                <a:cs typeface="Times New Roman" pitchFamily="18" charset="0"/>
              </a:rPr>
              <a:t>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1263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9268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Радиоактивтіліктің ашылуы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700808"/>
            <a:ext cx="8219256" cy="4391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i="1" dirty="0" err="1"/>
              <a:t>Радиобиологияның</a:t>
            </a:r>
            <a:r>
              <a:rPr lang="ru-RU" sz="2800" b="1" i="1" dirty="0"/>
              <a:t> </a:t>
            </a:r>
            <a:r>
              <a:rPr lang="ru-RU" sz="2800" b="1" i="1" dirty="0" err="1"/>
              <a:t>пайда</a:t>
            </a:r>
            <a:r>
              <a:rPr lang="ru-RU" sz="2800" b="1" i="1" dirty="0"/>
              <a:t> </a:t>
            </a:r>
            <a:r>
              <a:rPr lang="ru-RU" sz="2800" b="1" i="1" dirty="0" err="1"/>
              <a:t>болуы</a:t>
            </a:r>
            <a:r>
              <a:rPr lang="ru-RU" sz="2800" b="1" i="1" dirty="0"/>
              <a:t> физика </a:t>
            </a:r>
            <a:r>
              <a:rPr lang="ru-RU" sz="2800" b="1" i="1" dirty="0" err="1"/>
              <a:t>ғылымында</a:t>
            </a:r>
            <a:r>
              <a:rPr lang="ru-RU" sz="2800" b="1" i="1" dirty="0"/>
              <a:t> </a:t>
            </a:r>
            <a:r>
              <a:rPr lang="ru-RU" sz="2800" b="1" i="1" dirty="0" err="1"/>
              <a:t>үш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жаңалықтың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ашылуынан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басталды</a:t>
            </a:r>
            <a:r>
              <a:rPr lang="ru-RU" sz="2800" b="1" i="1" dirty="0" smtClean="0"/>
              <a:t>:</a:t>
            </a:r>
          </a:p>
          <a:p>
            <a:pPr algn="just"/>
            <a:endParaRPr lang="ru-RU" sz="2400" b="1" i="1" dirty="0"/>
          </a:p>
          <a:p>
            <a:pPr algn="just"/>
            <a:r>
              <a:rPr lang="ru-RU" sz="2400" b="1" i="1" dirty="0"/>
              <a:t>1895 ж. – </a:t>
            </a:r>
            <a:r>
              <a:rPr lang="ru-RU" sz="2400" dirty="0"/>
              <a:t>Вильгельм Конрад </a:t>
            </a:r>
            <a:r>
              <a:rPr lang="ru-RU" sz="2400" dirty="0" smtClean="0"/>
              <a:t>Рентген  </a:t>
            </a:r>
            <a:r>
              <a:rPr lang="ru-RU" sz="2400" i="1" dirty="0"/>
              <a:t>Х-</a:t>
            </a:r>
            <a:r>
              <a:rPr lang="ru-RU" sz="2400" dirty="0" err="1"/>
              <a:t>сәулелерді</a:t>
            </a:r>
            <a:r>
              <a:rPr lang="ru-RU" sz="2400" dirty="0"/>
              <a:t> </a:t>
            </a:r>
            <a:r>
              <a:rPr lang="ru-RU" sz="2400" dirty="0" err="1"/>
              <a:t>ашты</a:t>
            </a:r>
            <a:r>
              <a:rPr lang="ru-RU" sz="2400" dirty="0"/>
              <a:t>;</a:t>
            </a:r>
          </a:p>
          <a:p>
            <a:pPr algn="just"/>
            <a:r>
              <a:rPr lang="ru-RU" sz="2400" b="1" i="1" dirty="0"/>
              <a:t>1896 ж. </a:t>
            </a:r>
            <a:r>
              <a:rPr lang="ru-RU" sz="2400" dirty="0"/>
              <a:t>– Анри Беккерель </a:t>
            </a:r>
            <a:r>
              <a:rPr lang="ru-RU" sz="2400" dirty="0" err="1"/>
              <a:t>уранның</a:t>
            </a:r>
            <a:r>
              <a:rPr lang="ru-RU" sz="2400" dirty="0"/>
              <a:t> </a:t>
            </a:r>
            <a:r>
              <a:rPr lang="ru-RU" sz="2400" dirty="0" err="1"/>
              <a:t>табиғи</a:t>
            </a:r>
            <a:r>
              <a:rPr lang="ru-RU" sz="2400" dirty="0"/>
              <a:t> </a:t>
            </a:r>
            <a:r>
              <a:rPr lang="ru-RU" sz="2400" dirty="0" err="1"/>
              <a:t>радиоактивтілігін</a:t>
            </a:r>
            <a:r>
              <a:rPr lang="ru-RU" sz="2400" dirty="0"/>
              <a:t> </a:t>
            </a:r>
            <a:r>
              <a:rPr lang="ru-RU" sz="2400" dirty="0" err="1"/>
              <a:t>ашқан</a:t>
            </a:r>
            <a:r>
              <a:rPr lang="ru-RU" sz="2400" dirty="0"/>
              <a:t>;</a:t>
            </a:r>
          </a:p>
          <a:p>
            <a:pPr algn="just"/>
            <a:r>
              <a:rPr lang="ru-RU" sz="2400" b="1" i="1" dirty="0" smtClean="0"/>
              <a:t>1898 </a:t>
            </a:r>
            <a:r>
              <a:rPr lang="ru-RU" sz="2400" b="1" i="1" dirty="0"/>
              <a:t>ж.</a:t>
            </a:r>
            <a:r>
              <a:rPr lang="ru-RU" sz="2400" dirty="0"/>
              <a:t> – Мария Склодовская </a:t>
            </a:r>
            <a:r>
              <a:rPr lang="ru-RU" sz="2400" dirty="0" err="1"/>
              <a:t>және</a:t>
            </a:r>
            <a:r>
              <a:rPr lang="ru-RU" sz="2400" dirty="0"/>
              <a:t> Пьер Кюри полоний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smtClean="0"/>
              <a:t>радий </a:t>
            </a:r>
            <a:r>
              <a:rPr lang="ru-RU" sz="2400" dirty="0" err="1" smtClean="0"/>
              <a:t>элементтерінің</a:t>
            </a:r>
            <a:r>
              <a:rPr lang="ru-RU" sz="2400" dirty="0" smtClean="0"/>
              <a:t> </a:t>
            </a:r>
            <a:r>
              <a:rPr lang="ru-RU" sz="2400" dirty="0" err="1"/>
              <a:t>радиоактивті</a:t>
            </a:r>
            <a:r>
              <a:rPr lang="ru-RU" sz="2400" dirty="0"/>
              <a:t> </a:t>
            </a:r>
            <a:r>
              <a:rPr lang="ru-RU" sz="2400" dirty="0" err="1"/>
              <a:t>қасиеттерін</a:t>
            </a:r>
            <a:r>
              <a:rPr lang="ru-RU" sz="2400" dirty="0"/>
              <a:t> </a:t>
            </a:r>
            <a:r>
              <a:rPr lang="ru-RU" sz="2400" dirty="0" err="1"/>
              <a:t>тапты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5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Buisiness_ID04">
  <a:themeElements>
    <a:clrScheme name="5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5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Buisiness_ID04">
  <a:themeElements>
    <a:clrScheme name="6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6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Buisiness_ID04">
  <a:themeElements>
    <a:clrScheme name="7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7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Buisiness_ID04">
  <a:themeElements>
    <a:clrScheme name="8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8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Buisiness_ID04">
  <a:themeElements>
    <a:clrScheme name="9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9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Buisiness_ID04">
  <a:themeElements>
    <a:clrScheme name="10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0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Buisiness_ID04">
  <a:themeElements>
    <a:clrScheme name="1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ShipNature">
  <a:themeElements>
    <a:clrScheme name="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ShipNature">
  <a:themeElements>
    <a:clrScheme name="1_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кция 7. Фотобиофизика для М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льзовательск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Д для М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uisiness_ID04">
  <a:themeElements>
    <a:clrScheme name="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иксел">
  <a:themeElements>
    <a:clrScheme name="1_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uisiness_ID04">
  <a:themeElements>
    <a:clrScheme name="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uisiness_ID04">
  <a:themeElements>
    <a:clrScheme name="2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2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uisiness_ID04">
  <a:themeElements>
    <a:clrScheme name="3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3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uisiness_ID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льзовательск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1297</TotalTime>
  <Words>4948</Words>
  <Application>Microsoft Office PowerPoint</Application>
  <PresentationFormat>Экран (4:3)</PresentationFormat>
  <Paragraphs>327</Paragraphs>
  <Slides>68</Slides>
  <Notes>2</Notes>
  <HiddenSlides>0</HiddenSlides>
  <MMClips>2</MMClips>
  <ScaleCrop>false</ScaleCrop>
  <HeadingPairs>
    <vt:vector size="10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20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68</vt:i4>
      </vt:variant>
      <vt:variant>
        <vt:lpstr>Произвольные показы</vt:lpstr>
      </vt:variant>
      <vt:variant>
        <vt:i4>1</vt:i4>
      </vt:variant>
    </vt:vector>
  </HeadingPairs>
  <TitlesOfParts>
    <vt:vector size="102" baseType="lpstr">
      <vt:lpstr>Arial</vt:lpstr>
      <vt:lpstr>Arial Black</vt:lpstr>
      <vt:lpstr>Calibri</vt:lpstr>
      <vt:lpstr>Garamond</vt:lpstr>
      <vt:lpstr>Tahoma</vt:lpstr>
      <vt:lpstr>Times New Roman</vt:lpstr>
      <vt:lpstr>Verdana</vt:lpstr>
      <vt:lpstr>Wingdings</vt:lpstr>
      <vt:lpstr>Тема1</vt:lpstr>
      <vt:lpstr>Лекция 7. Фотобиофизика для МВ</vt:lpstr>
      <vt:lpstr>Buisiness_ID04</vt:lpstr>
      <vt:lpstr>1_Пиксел</vt:lpstr>
      <vt:lpstr>Пиксел</vt:lpstr>
      <vt:lpstr>1_Buisiness_ID04</vt:lpstr>
      <vt:lpstr>2_Buisiness_ID04</vt:lpstr>
      <vt:lpstr>3_Buisiness_ID04</vt:lpstr>
      <vt:lpstr>4_Buisiness_ID04</vt:lpstr>
      <vt:lpstr>5_Buisiness_ID04</vt:lpstr>
      <vt:lpstr>6_Buisiness_ID04</vt:lpstr>
      <vt:lpstr>7_Buisiness_ID04</vt:lpstr>
      <vt:lpstr>8_Buisiness_ID04</vt:lpstr>
      <vt:lpstr>9_Buisiness_ID04</vt:lpstr>
      <vt:lpstr>10_Buisiness_ID04</vt:lpstr>
      <vt:lpstr>11_Buisiness_ID04</vt:lpstr>
      <vt:lpstr>ShipNature</vt:lpstr>
      <vt:lpstr>1_ShipNature</vt:lpstr>
      <vt:lpstr>Оформление по умолчанию</vt:lpstr>
      <vt:lpstr>ТД для МВ</vt:lpstr>
      <vt:lpstr>Точечный рисунок</vt:lpstr>
      <vt:lpstr>Photo Editor Photo</vt:lpstr>
      <vt:lpstr>Документ</vt:lpstr>
      <vt:lpstr>Формула</vt:lpstr>
      <vt:lpstr>Document</vt:lpstr>
      <vt:lpstr>Презентация PowerPoint</vt:lpstr>
      <vt:lpstr>Негізгі сұрақтар</vt:lpstr>
      <vt:lpstr>Кіріспе</vt:lpstr>
      <vt:lpstr>Радиациялық биология –  міндеті: иондаушы сәулелену әсеріне биологиялық жауаптың заңдылықтарын ашу Негізгі бағыттары:</vt:lpstr>
      <vt:lpstr>Презентация PowerPoint</vt:lpstr>
      <vt:lpstr>Презентация PowerPoint</vt:lpstr>
      <vt:lpstr>Бүгінде радиобиология ғылымының жетістіктері шаруашылықтың әр түрлі аймақтарында пайдаланылады.</vt:lpstr>
      <vt:lpstr>Радиобиологиялық зерттеулердің өзектілігі:  тірі организмдерге табиғи және антропогендік радиациялық сәулелену көздері әсер етеді</vt:lpstr>
      <vt:lpstr>Радиоактивтіліктің ашылуы</vt:lpstr>
      <vt:lpstr>Презентация PowerPoint</vt:lpstr>
      <vt:lpstr>Презентация PowerPoint</vt:lpstr>
      <vt:lpstr>Презентация PowerPoint</vt:lpstr>
      <vt:lpstr>Радиобиологияның қалыптасу тарихы</vt:lpstr>
      <vt:lpstr>Презентация PowerPoint</vt:lpstr>
      <vt:lpstr>Радиобиологияның қалыптасу тарихы</vt:lpstr>
      <vt:lpstr>Радиобиологияның қалыптасу тарихы</vt:lpstr>
      <vt:lpstr>Биологиялық жүйелердің жарықты жұтуы</vt:lpstr>
      <vt:lpstr>Презентация PowerPoint</vt:lpstr>
      <vt:lpstr>Презентация PowerPoint</vt:lpstr>
      <vt:lpstr>Иондаушы радиация</vt:lpstr>
      <vt:lpstr>Иондаушы сәулелердің физикалық табиғаты</vt:lpstr>
      <vt:lpstr>Рентген сәулелері</vt:lpstr>
      <vt:lpstr>Презентация PowerPoint</vt:lpstr>
      <vt:lpstr>Презентация PowerPoint</vt:lpstr>
      <vt:lpstr>Презентация PowerPoint</vt:lpstr>
      <vt:lpstr>γ-сәулелер</vt:lpstr>
      <vt:lpstr>Электромагниттік сәулелер энергиясының алмасуының 3 негізгі механизмі бар: </vt:lpstr>
      <vt:lpstr>Биологиялық ұлпалардағы фотондардың жұтылуы</vt:lpstr>
      <vt:lpstr>Презентация PowerPoint</vt:lpstr>
      <vt:lpstr>Электромагниттік сәулелер энергиясының алмасуының 3 негізгі механизмі бар: </vt:lpstr>
      <vt:lpstr>Электромагниттік сәулелер энергиясының алмасуының 3 негізгі механизмі бар: </vt:lpstr>
      <vt:lpstr>Электромагниттік сәулелер энергиясының алмасуының 3 негізгі механизмі бар: </vt:lpstr>
      <vt:lpstr>γ-сәулелердің әртүрлі заттарда жұтылуының коэффициенті</vt:lpstr>
      <vt:lpstr>Иондаушы сәулеленудің негізгі түрлері : Электромагниттік (фотондық) сәулелену.</vt:lpstr>
      <vt:lpstr>Корпускулярлық иондаушы сәулелер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РАДИОАКТИВТІ ыдырау (УРАН-238)</vt:lpstr>
      <vt:lpstr> Радиоактивті жартылай ыдырау кезеңінің негізгі заңы </vt:lpstr>
      <vt:lpstr>Презентация PowerPoint</vt:lpstr>
      <vt:lpstr>Презентация PowerPoint</vt:lpstr>
      <vt:lpstr>Презентация PowerPoint</vt:lpstr>
      <vt:lpstr>Кейбір радионуклидтердің сипаттамалары</vt:lpstr>
      <vt:lpstr>Презентация PowerPoint</vt:lpstr>
      <vt:lpstr>Презентация PowerPoint</vt:lpstr>
      <vt:lpstr>Сәулелену дозасы және оның қуаты</vt:lpstr>
      <vt:lpstr>Сәулелену дозасы және оның қуаты (жалғасы)</vt:lpstr>
      <vt:lpstr>Иондаушы сәулелердің тікелей және жанама әсері</vt:lpstr>
      <vt:lpstr>Иондаушы сәулелердің жанама әсері</vt:lpstr>
      <vt:lpstr>Иондаушы сәулелердің тікелей әсері -  «нысана» молекуланың электронды қосып алуы немесе жоғалтуы кезінде орын алады</vt:lpstr>
      <vt:lpstr>Судың радиолиз</vt:lpstr>
      <vt:lpstr>Презентация PowerPoint</vt:lpstr>
      <vt:lpstr>Презентация PowerPoint</vt:lpstr>
      <vt:lpstr>Липидтердің асқын тотығуы</vt:lpstr>
      <vt:lpstr>Липидтердің асқын тотығуының үлгісі</vt:lpstr>
      <vt:lpstr>Аминқышқылдарына әсері</vt:lpstr>
      <vt:lpstr>Белоктарға әсері</vt:lpstr>
      <vt:lpstr>Сульфгидрильді гипотеза</vt:lpstr>
      <vt:lpstr>Полисахаридтерге (крахмал, гликоген, целлюлоза және т.б.) әсері</vt:lpstr>
      <vt:lpstr>ДНҚ және РНҚ-на әсері</vt:lpstr>
      <vt:lpstr>Презентация PowerPoint</vt:lpstr>
      <vt:lpstr>Средства индивидуальной защиты при работе с «открытыми» источниками ионизирующих излучений. </vt:lpstr>
      <vt:lpstr>Ақпарат көздері</vt:lpstr>
      <vt:lpstr>Назар аударғандарыңызға РАҚМЕТ!!!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Bakytzhan Kairat</dc:creator>
  <cp:lastModifiedBy>Кулбаева Маржан</cp:lastModifiedBy>
  <cp:revision>76</cp:revision>
  <cp:lastPrinted>2018-11-09T13:33:33Z</cp:lastPrinted>
  <dcterms:created xsi:type="dcterms:W3CDTF">2015-11-07T05:37:54Z</dcterms:created>
  <dcterms:modified xsi:type="dcterms:W3CDTF">2025-01-19T14:08:17Z</dcterms:modified>
</cp:coreProperties>
</file>